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Medium" panose="00000600000000000000" pitchFamily="2" charset="0"/>
      <p:regular r:id="rId57"/>
      <p:bold r:id="rId58"/>
      <p:italic r:id="rId59"/>
      <p:boldItalic r:id="rId60"/>
    </p:embeddedFont>
    <p:embeddedFont>
      <p:font typeface="Montserrat SemiBold" panose="000007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jnojq05FArqpgtm6mfSik5QfCa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9E6DD1-D1FE-40E9-A4A4-558532E1E29C}">
  <a:tblStyle styleId="{5D9E6DD1-D1FE-40E9-A4A4-558532E1E2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E242855-76CE-4BC5-BC52-CB369FA0B70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>
        <p:guide orient="horz" pos="7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" name="Google Shape;11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8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8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4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7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57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7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8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95" name="Google Shape;9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8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sz="1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8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58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BIG_NUMB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9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6" name="Google Shape;10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9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59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0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0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0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0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0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0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0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0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0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0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BLANK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1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1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1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1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1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61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61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1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1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61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9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BLANK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0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0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0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0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50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0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0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50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TITLE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1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7" name="Google Shape;4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5" name="Google Shape;5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2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1" name="Google Shape;6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3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4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ágenes o gráficos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0" name="Google Shape;8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nologias-informacion.com/tiposrelacione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ldorasinformaticas.es/course/curso-sql/curriculum/" TargetMode="External"/><Relationship Id="rId3" Type="http://schemas.openxmlformats.org/officeDocument/2006/relationships/hyperlink" Target="https://blog.powerdata.es/el-valor-de-la-gestion-de-datos/que-es-un-gestor-de-datos-y-para-que-sirve" TargetMode="External"/><Relationship Id="rId7" Type="http://schemas.openxmlformats.org/officeDocument/2006/relationships/hyperlink" Target="https://sites.google.com/site/sqlismysin/home/lenguaje-de-definicion-de-datos-dd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prenderaprogramar.com/index.php?option=com_content&amp;view=article&amp;id=688:ique-es-y-para-que-sirve-uml-versiones-de-uml-lenguaje-unificado-de-modelado-tipos-de-diagramas-uml&amp;catid=46&amp;Itemid=163" TargetMode="External"/><Relationship Id="rId5" Type="http://schemas.openxmlformats.org/officeDocument/2006/relationships/hyperlink" Target="https://www.ecured.cu/Diagrama_entidad_relaci%C3%B3n" TargetMode="External"/><Relationship Id="rId4" Type="http://schemas.openxmlformats.org/officeDocument/2006/relationships/hyperlink" Target="https://aws.amazon.com/es/nosql/" TargetMode="External"/><Relationship Id="rId9" Type="http://schemas.openxmlformats.org/officeDocument/2006/relationships/hyperlink" Target="https://www.youtube.com/watch?v=jIGew1jjoL4&amp;ab_channel=AlvaroFontela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O-7HaalYp-VksMR_JDneIeyOFTr4RCWs/view" TargetMode="External"/><Relationship Id="rId3" Type="http://schemas.openxmlformats.org/officeDocument/2006/relationships/hyperlink" Target="https://www.youtube.com/watch?v=AM6WKqFj27g" TargetMode="External"/><Relationship Id="rId7" Type="http://schemas.openxmlformats.org/officeDocument/2006/relationships/hyperlink" Target="https://drive.google.com/file/d/1ihnslrUrACBh8Su-W26M_n80JNjkNVlH/view?usp=sharing" TargetMode="External"/><Relationship Id="rId12" Type="http://schemas.openxmlformats.org/officeDocument/2006/relationships/hyperlink" Target="https://dev.mysql.com/downloads/workbench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rive.google.com/file/d/1IV4aMelWW8AVAEXEldfDbthd4gsg5bhB/view?usp=sharing" TargetMode="External"/><Relationship Id="rId11" Type="http://schemas.openxmlformats.org/officeDocument/2006/relationships/hyperlink" Target="https://www.phpmyadmin.net/" TargetMode="External"/><Relationship Id="rId5" Type="http://schemas.openxmlformats.org/officeDocument/2006/relationships/hyperlink" Target="https://www.youtube.com/watch?v=ns72mhweVAc" TargetMode="External"/><Relationship Id="rId10" Type="http://schemas.openxmlformats.org/officeDocument/2006/relationships/hyperlink" Target="https://dev.mysql.com/downloads/installer/" TargetMode="External"/><Relationship Id="rId4" Type="http://schemas.openxmlformats.org/officeDocument/2006/relationships/hyperlink" Target="https://drive.google.com/file/d/1fQbKUwVsTUekGm78C9z5EK31Zo_Gipse/view?usp=sharing" TargetMode="External"/><Relationship Id="rId9" Type="http://schemas.openxmlformats.org/officeDocument/2006/relationships/hyperlink" Target="https://www.youtube.com/watch?v=6c4PErvPzg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255811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/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s" sz="3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FULL STACK PYTHON</a:t>
            </a:r>
            <a:endParaRPr sz="3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s" sz="3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Clase 22</a:t>
            </a:r>
            <a:endParaRPr sz="3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SQL 1</a:t>
            </a:r>
            <a:endParaRPr sz="2500" b="0" i="0" u="none" strike="noStrike" cap="non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Bases de datos relacionales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 dirty="0"/>
              <a:t>Las bases de datos relacionales permiten </a:t>
            </a:r>
            <a:r>
              <a:rPr lang="es" sz="1650" b="1" dirty="0"/>
              <a:t>gestionar el acceso a los datos</a:t>
            </a:r>
            <a:r>
              <a:rPr lang="es" sz="1650" dirty="0"/>
              <a:t>, </a:t>
            </a:r>
            <a:r>
              <a:rPr lang="es" sz="1650" b="1" dirty="0"/>
              <a:t>su almacenamiento, modificación, eliminación, consulta y el múltiple acceso</a:t>
            </a:r>
            <a:r>
              <a:rPr lang="es" sz="1650" dirty="0"/>
              <a:t> desde distintas aplicaciones y usuarios. Además permiten gestionar permisos para que una parte de los datos estén disponibles para ciertos usuarios y no para otros. Todo esto es resuelto por un motor de base de datos, generando una independencia entre la base de datos y la aplicación que la consulte.</a:t>
            </a:r>
            <a:endParaRPr sz="16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650" dirty="0"/>
              <a:t>Son más eficientes en cuanto al almacenamiento y búsqueda de información, comparadas con un archivo de texto plano donde la lectura la haríamos en forma secuencial (línea por línea), cargándola toda en memoria, ni tampoco podríamos acceder y guardar información al mismo tiempo.</a:t>
            </a:r>
            <a:endParaRPr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Bases de datos no relacionales</a:t>
            </a:r>
            <a:endParaRPr/>
          </a:p>
        </p:txBody>
      </p:sp>
      <p:sp>
        <p:nvSpPr>
          <p:cNvPr id="255" name="Google Shape;255;p11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No tienen un identificador que sirva de relación entre un conjunto de datos y otros.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Normalmente la información se organiza en </a:t>
            </a:r>
            <a:r>
              <a:rPr lang="es" sz="1650" b="1"/>
              <a:t>documentos </a:t>
            </a:r>
            <a:r>
              <a:rPr lang="es" sz="1650"/>
              <a:t>y es muy útil cuando no tenemos un esquema exacto de lo que se va a almacenar.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Suelen utilizar </a:t>
            </a:r>
            <a:r>
              <a:rPr lang="es" sz="1650" b="1"/>
              <a:t>documentos JSON</a:t>
            </a:r>
            <a:r>
              <a:rPr lang="es" sz="1650"/>
              <a:t>, a diferencia de las bases de datos relacionales que despliegan su información en tablas.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Las bases de datos más competitivas suelen permitir operaciones de ambos tipos: relacionales y no relacionales.</a:t>
            </a:r>
            <a:endParaRPr sz="16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450" i="1"/>
              <a:t>La diferencia entre el éxito y el fracaso de una base de datos recae en el </a:t>
            </a:r>
            <a:r>
              <a:rPr lang="es" sz="1450" b="1" i="1"/>
              <a:t>diseño del modelo</a:t>
            </a:r>
            <a:r>
              <a:rPr lang="es" sz="1450" i="1"/>
              <a:t>. De nada sirve elegir la base de datos más apropiada para nuestro sistema, si luego no se hace un buen diseño.</a:t>
            </a:r>
            <a:endParaRPr sz="1450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s"/>
              <a:t>Bases de datos no relacionales</a:t>
            </a:r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4395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26"/>
              <a:t>Una tabla puede transformarse en documentos, cada uno formado por cada fila de la tabla. Solo es una cuestión de visualización.</a:t>
            </a:r>
            <a:endParaRPr sz="1526"/>
          </a:p>
        </p:txBody>
      </p:sp>
      <p:graphicFrame>
        <p:nvGraphicFramePr>
          <p:cNvPr id="262" name="Google Shape;262;p12"/>
          <p:cNvGraphicFramePr/>
          <p:nvPr/>
        </p:nvGraphicFramePr>
        <p:xfrm>
          <a:off x="1369813" y="2647650"/>
          <a:ext cx="2520325" cy="1512960"/>
        </p:xfrm>
        <a:graphic>
          <a:graphicData uri="http://schemas.openxmlformats.org/drawingml/2006/table">
            <a:tbl>
              <a:tblPr>
                <a:noFill/>
                <a:tableStyleId>{EE242855-76CE-4BC5-BC52-CB369FA0B705}</a:tableStyleId>
              </a:tblPr>
              <a:tblGrid>
                <a:gridCol w="8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EDAD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PUNTAJE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3" name="Google Shape;2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767" y="1474925"/>
            <a:ext cx="2631883" cy="3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6274" y="1474924"/>
            <a:ext cx="1446725" cy="17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Bases de datos no relacionales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26"/>
              <a:t>En una base de datos no relacional una unidad de datos puede llegar a ser demasiado compleja como para plasmarlo en una tabla. </a:t>
            </a:r>
            <a:br>
              <a:rPr lang="es" sz="1526"/>
            </a:br>
            <a:r>
              <a:rPr lang="es" sz="1526"/>
              <a:t>En la imagen de la derecha al tener elementos jerárquicos, es más difícil plasmarlo en una tabla plana. Una solución sería plasmarlo en varias tablas y, por tanto, necesitar de relaciones.</a:t>
            </a:r>
            <a:endParaRPr sz="1526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26"/>
          </a:p>
        </p:txBody>
      </p:sp>
      <p:pic>
        <p:nvPicPr>
          <p:cNvPr id="272" name="Google Shape;27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400" y="1170125"/>
            <a:ext cx="286911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s"/>
              <a:t>Ubicación de las Bases de Datos</a:t>
            </a:r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41400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Dentro de un entorno de un sistema de bases de datos se encuentran en el nivel más bajo. Generalmente se los considera como la </a:t>
            </a:r>
            <a:r>
              <a:rPr lang="es" sz="1500" b="1"/>
              <a:t>parte "física"</a:t>
            </a:r>
            <a:r>
              <a:rPr lang="es" sz="1500"/>
              <a:t>, ya que, aunque sean un contenido lógico, se encuentran almacenadas o creadas en un dispositivo físico. Por ejemplo: un servidor.</a:t>
            </a:r>
            <a:br>
              <a:rPr lang="es" sz="1500"/>
            </a:br>
            <a:r>
              <a:rPr lang="es" sz="1500"/>
              <a:t>Para que un usuario acceda a los datos en una Base de Datos, necesita de un software especial conocido como </a:t>
            </a:r>
            <a:r>
              <a:rPr lang="es" sz="1500" b="1"/>
              <a:t>SGBD (Sistema Gestor de Base de Datos)</a:t>
            </a:r>
            <a:r>
              <a:rPr lang="es" sz="1500"/>
              <a:t> o DBMS (</a:t>
            </a:r>
            <a:r>
              <a:rPr lang="es" sz="1500" i="1"/>
              <a:t>Data Base Managment System</a:t>
            </a:r>
            <a:r>
              <a:rPr lang="es" sz="1500"/>
              <a:t>).</a:t>
            </a:r>
            <a:endParaRPr sz="1526"/>
          </a:p>
        </p:txBody>
      </p:sp>
      <p:pic>
        <p:nvPicPr>
          <p:cNvPr id="279" name="Google Shape;2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262" y="1177300"/>
            <a:ext cx="3279087" cy="35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¿Cómo empezamos a pensar en una BD?</a:t>
            </a:r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/>
              <a:t>Se realiza una </a:t>
            </a:r>
            <a:r>
              <a:rPr lang="es" sz="1500" b="1"/>
              <a:t>entrevista </a:t>
            </a:r>
            <a:r>
              <a:rPr lang="es" sz="1500"/>
              <a:t>con el cliente para hacer un relevamiento de datos. El relato del cliente nos permite identificar qué información va a necesitar. Si el cliente nos cuenta que tiene empleados, su registro es candidato a ser una tabla que va a tener </a:t>
            </a:r>
            <a:r>
              <a:rPr lang="es" sz="1500" b="1"/>
              <a:t>atributos asociados </a:t>
            </a:r>
            <a:r>
              <a:rPr lang="es" sz="1500"/>
              <a:t>(</a:t>
            </a:r>
            <a:r>
              <a:rPr lang="es" sz="1500" i="1"/>
              <a:t>sustantivos</a:t>
            </a:r>
            <a:r>
              <a:rPr lang="es" sz="1500"/>
              <a:t>): nombre, apellido, DNI, fecha de nacimiento, etc. Estas tablas se llaman </a:t>
            </a:r>
            <a:r>
              <a:rPr lang="es" sz="1500" b="1"/>
              <a:t>entidades </a:t>
            </a:r>
            <a:r>
              <a:rPr lang="es" sz="1500"/>
              <a:t>y permitirán almacenar los datos.</a:t>
            </a:r>
            <a:br>
              <a:rPr lang="es" sz="1500"/>
            </a:br>
            <a:r>
              <a:rPr lang="es" sz="1500"/>
              <a:t>Por ejemplo: en el sistema de venta online tendría productos, marcas y conceptos candidatos a ser tablas o atributos.</a:t>
            </a:r>
            <a:endParaRPr sz="1500"/>
          </a:p>
        </p:txBody>
      </p:sp>
      <p:pic>
        <p:nvPicPr>
          <p:cNvPr id="286" name="Google Shape;2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138" y="3112557"/>
            <a:ext cx="5794325" cy="15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Abstracción y Modelado de datos</a:t>
            </a:r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La </a:t>
            </a:r>
            <a:r>
              <a:rPr lang="es" sz="1300" b="1"/>
              <a:t>abstracción </a:t>
            </a:r>
            <a:r>
              <a:rPr lang="es" sz="1300"/>
              <a:t>de datos es una técnica o metodología que permite diseñar estructuras de datos, consiste en representar bajo ciertos lineamientos de formato las características esenciales de una estructura de datos.</a:t>
            </a:r>
            <a:endParaRPr sz="13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El </a:t>
            </a:r>
            <a:r>
              <a:rPr lang="es" sz="1300" b="1"/>
              <a:t>modelado </a:t>
            </a:r>
            <a:r>
              <a:rPr lang="es" sz="1300"/>
              <a:t>de datos permite describir:</a:t>
            </a:r>
            <a:endParaRPr sz="1300"/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 b="1"/>
              <a:t>Las estructuras de datos de la base</a:t>
            </a:r>
            <a:r>
              <a:rPr lang="es" sz="1300"/>
              <a:t>: Tipo de datos y sus relaciones.</a:t>
            </a:r>
            <a:endParaRPr sz="1300"/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 b="1"/>
              <a:t>Las restricciones de integridad</a:t>
            </a:r>
            <a:r>
              <a:rPr lang="es" sz="1300"/>
              <a:t>: Conjunto de condiciones que deben cumplir los datos para reflejar la realidad deseada.</a:t>
            </a:r>
            <a:endParaRPr sz="1300"/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 b="1"/>
              <a:t>Operaciones de manipulación de los datos</a:t>
            </a:r>
            <a:r>
              <a:rPr lang="es" sz="1300"/>
              <a:t>: agregado, borrado, modificación y recuperación de datos.</a:t>
            </a:r>
            <a:endParaRPr sz="13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027" y="1152477"/>
            <a:ext cx="242264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Modelo Entidad-Relación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Método para diseñar Bases de Datos. Se representa a través de diagramas y está formado por varios elementos.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Para modelar los datos utilizamos un </a:t>
            </a:r>
            <a:r>
              <a:rPr lang="es" b="1"/>
              <a:t>Diagrama de Entidad-Relación (DER)</a:t>
            </a:r>
            <a:r>
              <a:rPr lang="es"/>
              <a:t>, que pertenece al </a:t>
            </a:r>
            <a:r>
              <a:rPr lang="es" b="1"/>
              <a:t>Lenguaje de Modelado Unificado </a:t>
            </a:r>
            <a:r>
              <a:rPr lang="es"/>
              <a:t>(UML, </a:t>
            </a:r>
            <a:r>
              <a:rPr lang="es" i="1"/>
              <a:t>Unified Modeling Language</a:t>
            </a:r>
            <a:r>
              <a:rPr lang="es"/>
              <a:t>). Este diagrama representa entidades (tablas) y las relaciones lógicas entre ellas.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Una vez modelados los datos se implementan en un SGBD.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400" y="1152475"/>
            <a:ext cx="376093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body" idx="1"/>
          </p:nvPr>
        </p:nvSpPr>
        <p:spPr>
          <a:xfrm>
            <a:off x="432025" y="2506650"/>
            <a:ext cx="82800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 b="1"/>
              <a:t>ATRIBUTOS: </a:t>
            </a:r>
            <a:r>
              <a:rPr lang="es" sz="1500"/>
              <a:t>Definen o identifican las características propias y por lo general únicas de una entidad, pueden ser de distintos tipos (numéricos, texto, fecha, etc.), y se representan por medio de un </a:t>
            </a:r>
            <a:r>
              <a:rPr lang="es" sz="1500" b="1"/>
              <a:t>óvalo o elipse</a:t>
            </a:r>
            <a:r>
              <a:rPr lang="es" sz="1500"/>
              <a:t>. Cada entidad contiene distintos atributos, que dan información sobre ella misma.</a:t>
            </a:r>
            <a:endParaRPr sz="1500"/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Componentes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/>
              <a:t>ENTIDADES: </a:t>
            </a:r>
            <a:r>
              <a:rPr lang="es" sz="1500"/>
              <a:t>Representan cosas u objetos (ya sean reales o abstractos). Se representan en los diagramas como </a:t>
            </a:r>
            <a:r>
              <a:rPr lang="es" sz="1500" b="1"/>
              <a:t>rectángulos</a:t>
            </a:r>
            <a:r>
              <a:rPr lang="es" sz="1500"/>
              <a:t>. Se suelen colocar en plural.</a:t>
            </a:r>
            <a:endParaRPr sz="1500"/>
          </a:p>
        </p:txBody>
      </p:sp>
      <p:grpSp>
        <p:nvGrpSpPr>
          <p:cNvPr id="310" name="Google Shape;310;p18"/>
          <p:cNvGrpSpPr/>
          <p:nvPr/>
        </p:nvGrpSpPr>
        <p:grpSpPr>
          <a:xfrm>
            <a:off x="1135475" y="2065425"/>
            <a:ext cx="6873103" cy="381900"/>
            <a:chOff x="517050" y="1970100"/>
            <a:chExt cx="6873103" cy="381900"/>
          </a:xfrm>
        </p:grpSpPr>
        <p:sp>
          <p:nvSpPr>
            <p:cNvPr id="311" name="Google Shape;311;p18"/>
            <p:cNvSpPr/>
            <p:nvPr/>
          </p:nvSpPr>
          <p:spPr>
            <a:xfrm>
              <a:off x="517050" y="19701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Alumnos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1987526" y="19701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Libros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3458002" y="19701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4928477" y="19701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Empleados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398953" y="19701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Materias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647300" y="3671575"/>
            <a:ext cx="5832000" cy="951325"/>
            <a:chOff x="1647300" y="3747775"/>
            <a:chExt cx="5832000" cy="951325"/>
          </a:xfrm>
        </p:grpSpPr>
        <p:sp>
          <p:nvSpPr>
            <p:cNvPr id="317" name="Google Shape;317;p18"/>
            <p:cNvSpPr/>
            <p:nvPr/>
          </p:nvSpPr>
          <p:spPr>
            <a:xfrm>
              <a:off x="4076427" y="3747775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Alumnos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647300" y="4278500"/>
              <a:ext cx="1271700" cy="4206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DNI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3167400" y="4278500"/>
              <a:ext cx="1271700" cy="4206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Nombre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4687500" y="4278500"/>
              <a:ext cx="1271700" cy="4206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Apellido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6207600" y="4278500"/>
              <a:ext cx="1271700" cy="4206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Dirección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22" name="Google Shape;322;p18"/>
            <p:cNvCxnSpPr>
              <a:stCxn id="318" idx="0"/>
              <a:endCxn id="317" idx="2"/>
            </p:cNvCxnSpPr>
            <p:nvPr/>
          </p:nvCxnSpPr>
          <p:spPr>
            <a:xfrm rot="10800000" flipH="1">
              <a:off x="2283150" y="4129700"/>
              <a:ext cx="2289000" cy="1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18"/>
            <p:cNvCxnSpPr>
              <a:stCxn id="319" idx="0"/>
              <a:endCxn id="317" idx="2"/>
            </p:cNvCxnSpPr>
            <p:nvPr/>
          </p:nvCxnSpPr>
          <p:spPr>
            <a:xfrm rot="10800000" flipH="1">
              <a:off x="3803250" y="4129700"/>
              <a:ext cx="768900" cy="1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" name="Google Shape;324;p18"/>
            <p:cNvCxnSpPr>
              <a:stCxn id="320" idx="0"/>
              <a:endCxn id="317" idx="2"/>
            </p:cNvCxnSpPr>
            <p:nvPr/>
          </p:nvCxnSpPr>
          <p:spPr>
            <a:xfrm rot="10800000">
              <a:off x="4572150" y="4129700"/>
              <a:ext cx="751200" cy="1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" name="Google Shape;325;p18"/>
            <p:cNvCxnSpPr>
              <a:stCxn id="317" idx="2"/>
              <a:endCxn id="321" idx="0"/>
            </p:cNvCxnSpPr>
            <p:nvPr/>
          </p:nvCxnSpPr>
          <p:spPr>
            <a:xfrm>
              <a:off x="4572027" y="4129675"/>
              <a:ext cx="2271300" cy="1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 b="1"/>
              <a:t>RELACIONES: </a:t>
            </a:r>
            <a:r>
              <a:rPr lang="es" sz="1500"/>
              <a:t>Se representan con rombos y tienen una característica conocida como “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cardinalidad</a:t>
            </a:r>
            <a:r>
              <a:rPr lang="es" sz="1500"/>
              <a:t>”, que indica el sentido y la cantidad de “relaciones” existentes entre una entidad y otra. Los tipos de relaciones pueden ser:</a:t>
            </a:r>
            <a:endParaRPr sz="1500"/>
          </a:p>
        </p:txBody>
      </p:sp>
      <p:sp>
        <p:nvSpPr>
          <p:cNvPr id="331" name="Google Shape;331;p1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Componentes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body" idx="1"/>
          </p:nvPr>
        </p:nvSpPr>
        <p:spPr>
          <a:xfrm>
            <a:off x="432025" y="2200700"/>
            <a:ext cx="828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b="1"/>
              <a:t>1 a N (uno a muchos): una </a:t>
            </a:r>
            <a:r>
              <a:rPr lang="es" sz="1500"/>
              <a:t>persona tiene </a:t>
            </a:r>
            <a:r>
              <a:rPr lang="es" sz="1500" b="1"/>
              <a:t>muchos </a:t>
            </a:r>
            <a:r>
              <a:rPr lang="es" sz="1500"/>
              <a:t>autos y viceversa, </a:t>
            </a:r>
            <a:r>
              <a:rPr lang="es" sz="1500" b="1"/>
              <a:t>muchos </a:t>
            </a:r>
            <a:r>
              <a:rPr lang="es" sz="1500"/>
              <a:t>autos pueden ser de </a:t>
            </a:r>
            <a:r>
              <a:rPr lang="es" sz="1500" b="1"/>
              <a:t>una </a:t>
            </a:r>
            <a:r>
              <a:rPr lang="es" sz="1500"/>
              <a:t>persona.</a:t>
            </a:r>
            <a:endParaRPr sz="1500"/>
          </a:p>
        </p:txBody>
      </p:sp>
      <p:grpSp>
        <p:nvGrpSpPr>
          <p:cNvPr id="333" name="Google Shape;333;p19"/>
          <p:cNvGrpSpPr/>
          <p:nvPr/>
        </p:nvGrpSpPr>
        <p:grpSpPr>
          <a:xfrm>
            <a:off x="1915777" y="2932250"/>
            <a:ext cx="5312500" cy="544950"/>
            <a:chOff x="2766652" y="2868500"/>
            <a:chExt cx="5312500" cy="544950"/>
          </a:xfrm>
        </p:grpSpPr>
        <p:sp>
          <p:nvSpPr>
            <p:cNvPr id="334" name="Google Shape;334;p19"/>
            <p:cNvSpPr/>
            <p:nvPr/>
          </p:nvSpPr>
          <p:spPr>
            <a:xfrm>
              <a:off x="27666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Persona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70879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36" name="Google Shape;336;p19"/>
            <p:cNvCxnSpPr>
              <a:stCxn id="334" idx="3"/>
              <a:endCxn id="335" idx="1"/>
            </p:cNvCxnSpPr>
            <p:nvPr/>
          </p:nvCxnSpPr>
          <p:spPr>
            <a:xfrm>
              <a:off x="3757852" y="3059450"/>
              <a:ext cx="333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7" name="Google Shape;337;p19"/>
            <p:cNvSpPr/>
            <p:nvPr/>
          </p:nvSpPr>
          <p:spPr>
            <a:xfrm>
              <a:off x="4488125" y="2868500"/>
              <a:ext cx="1869600" cy="381900"/>
            </a:xfrm>
            <a:prstGeom prst="diamond">
              <a:avLst/>
            </a:prstGeom>
            <a:solidFill>
              <a:srgbClr val="F39C1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Tiene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8" name="Google Shape;338;p19"/>
            <p:cNvSpPr txBox="1"/>
            <p:nvPr/>
          </p:nvSpPr>
          <p:spPr>
            <a:xfrm>
              <a:off x="37578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9" name="Google Shape;339;p19"/>
            <p:cNvSpPr txBox="1"/>
            <p:nvPr/>
          </p:nvSpPr>
          <p:spPr>
            <a:xfrm>
              <a:off x="67819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0" name="Google Shape;340;p19"/>
          <p:cNvSpPr txBox="1">
            <a:spLocks noGrp="1"/>
          </p:cNvSpPr>
          <p:nvPr>
            <p:ph type="body" idx="1"/>
          </p:nvPr>
        </p:nvSpPr>
        <p:spPr>
          <a:xfrm>
            <a:off x="432025" y="3424425"/>
            <a:ext cx="828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b="1"/>
              <a:t>1 a 1 (uno a uno): </a:t>
            </a:r>
            <a:r>
              <a:rPr lang="es" sz="1500"/>
              <a:t>a </a:t>
            </a:r>
            <a:r>
              <a:rPr lang="es" sz="1500" b="1"/>
              <a:t>un </a:t>
            </a:r>
            <a:r>
              <a:rPr lang="es" sz="1500"/>
              <a:t>alumno le pertenece únicamente </a:t>
            </a:r>
            <a:r>
              <a:rPr lang="es" sz="1500" b="1"/>
              <a:t>un </a:t>
            </a:r>
            <a:r>
              <a:rPr lang="es" sz="1500"/>
              <a:t>boletín y viceversa, </a:t>
            </a:r>
            <a:r>
              <a:rPr lang="es" sz="1500" b="1"/>
              <a:t>un </a:t>
            </a:r>
            <a:r>
              <a:rPr lang="es" sz="1500"/>
              <a:t>boletín pertenece únicamente a </a:t>
            </a:r>
            <a:r>
              <a:rPr lang="es" sz="1500" b="1"/>
              <a:t>un </a:t>
            </a:r>
            <a:r>
              <a:rPr lang="es" sz="1500"/>
              <a:t>alumno.</a:t>
            </a:r>
            <a:endParaRPr sz="1500"/>
          </a:p>
        </p:txBody>
      </p:sp>
      <p:grpSp>
        <p:nvGrpSpPr>
          <p:cNvPr id="341" name="Google Shape;341;p19"/>
          <p:cNvGrpSpPr/>
          <p:nvPr/>
        </p:nvGrpSpPr>
        <p:grpSpPr>
          <a:xfrm>
            <a:off x="1915777" y="4101525"/>
            <a:ext cx="5312500" cy="544950"/>
            <a:chOff x="2766652" y="2868500"/>
            <a:chExt cx="5312500" cy="544950"/>
          </a:xfrm>
        </p:grpSpPr>
        <p:sp>
          <p:nvSpPr>
            <p:cNvPr id="342" name="Google Shape;342;p19"/>
            <p:cNvSpPr/>
            <p:nvPr/>
          </p:nvSpPr>
          <p:spPr>
            <a:xfrm>
              <a:off x="27666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Alumno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70879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Boletín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44" name="Google Shape;344;p19"/>
            <p:cNvCxnSpPr>
              <a:stCxn id="342" idx="3"/>
              <a:endCxn id="343" idx="1"/>
            </p:cNvCxnSpPr>
            <p:nvPr/>
          </p:nvCxnSpPr>
          <p:spPr>
            <a:xfrm>
              <a:off x="3757852" y="3059450"/>
              <a:ext cx="333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" name="Google Shape;345;p19"/>
            <p:cNvSpPr/>
            <p:nvPr/>
          </p:nvSpPr>
          <p:spPr>
            <a:xfrm>
              <a:off x="4488125" y="2868500"/>
              <a:ext cx="1869600" cy="381900"/>
            </a:xfrm>
            <a:prstGeom prst="diamond">
              <a:avLst/>
            </a:prstGeom>
            <a:solidFill>
              <a:srgbClr val="F39C1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Pertenece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6" name="Google Shape;346;p19"/>
            <p:cNvSpPr txBox="1"/>
            <p:nvPr/>
          </p:nvSpPr>
          <p:spPr>
            <a:xfrm>
              <a:off x="37578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7" name="Google Shape;347;p19"/>
            <p:cNvSpPr txBox="1"/>
            <p:nvPr/>
          </p:nvSpPr>
          <p:spPr>
            <a:xfrm>
              <a:off x="67819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0"/>
              <a:t>Introducción a Base de Datos</a:t>
            </a:r>
            <a:endParaRPr b="0"/>
          </a:p>
        </p:txBody>
      </p: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4813" y="2868475"/>
            <a:ext cx="7143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b="1"/>
              <a:t>N a N (muchos a muchos)</a:t>
            </a:r>
            <a:r>
              <a:rPr lang="es" sz="1500"/>
              <a:t>: </a:t>
            </a:r>
            <a:r>
              <a:rPr lang="es" sz="1500" b="1"/>
              <a:t>muchos </a:t>
            </a:r>
            <a:r>
              <a:rPr lang="es" sz="1500"/>
              <a:t>alumnos pueden tener </a:t>
            </a:r>
            <a:r>
              <a:rPr lang="es" sz="1500" b="1"/>
              <a:t>muchas </a:t>
            </a:r>
            <a:r>
              <a:rPr lang="es" sz="1500"/>
              <a:t>materias y viceversa, </a:t>
            </a:r>
            <a:r>
              <a:rPr lang="es" sz="1500" b="1"/>
              <a:t>muchas </a:t>
            </a:r>
            <a:r>
              <a:rPr lang="es" sz="1500"/>
              <a:t>materias pueden contener a </a:t>
            </a:r>
            <a:r>
              <a:rPr lang="es" sz="1500" b="1"/>
              <a:t>muchos </a:t>
            </a:r>
            <a:r>
              <a:rPr lang="es" sz="1500"/>
              <a:t>alumnos.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500"/>
          </a:p>
        </p:txBody>
      </p:sp>
      <p:sp>
        <p:nvSpPr>
          <p:cNvPr id="353" name="Google Shape;353;p2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Componentes</a:t>
            </a:r>
            <a:endParaRPr/>
          </a:p>
        </p:txBody>
      </p:sp>
      <p:grpSp>
        <p:nvGrpSpPr>
          <p:cNvPr id="354" name="Google Shape;354;p20"/>
          <p:cNvGrpSpPr/>
          <p:nvPr/>
        </p:nvGrpSpPr>
        <p:grpSpPr>
          <a:xfrm>
            <a:off x="1915777" y="2042850"/>
            <a:ext cx="5312500" cy="544950"/>
            <a:chOff x="2766652" y="2868500"/>
            <a:chExt cx="5312500" cy="544950"/>
          </a:xfrm>
        </p:grpSpPr>
        <p:sp>
          <p:nvSpPr>
            <p:cNvPr id="355" name="Google Shape;355;p20"/>
            <p:cNvSpPr/>
            <p:nvPr/>
          </p:nvSpPr>
          <p:spPr>
            <a:xfrm>
              <a:off x="27666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Alumno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7087952" y="2868500"/>
              <a:ext cx="991200" cy="381900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Materia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57" name="Google Shape;357;p20"/>
            <p:cNvCxnSpPr>
              <a:stCxn id="355" idx="3"/>
              <a:endCxn id="356" idx="1"/>
            </p:cNvCxnSpPr>
            <p:nvPr/>
          </p:nvCxnSpPr>
          <p:spPr>
            <a:xfrm>
              <a:off x="3757852" y="3059450"/>
              <a:ext cx="333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8" name="Google Shape;358;p20"/>
            <p:cNvSpPr/>
            <p:nvPr/>
          </p:nvSpPr>
          <p:spPr>
            <a:xfrm>
              <a:off x="4488125" y="2868500"/>
              <a:ext cx="1869600" cy="381900"/>
            </a:xfrm>
            <a:prstGeom prst="diamond">
              <a:avLst/>
            </a:prstGeom>
            <a:solidFill>
              <a:srgbClr val="F39C1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Tiene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9" name="Google Shape;359;p20"/>
            <p:cNvSpPr txBox="1"/>
            <p:nvPr/>
          </p:nvSpPr>
          <p:spPr>
            <a:xfrm>
              <a:off x="37578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0" name="Google Shape;360;p20"/>
            <p:cNvSpPr txBox="1"/>
            <p:nvPr/>
          </p:nvSpPr>
          <p:spPr>
            <a:xfrm>
              <a:off x="6781950" y="3059450"/>
              <a:ext cx="306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Ejemplo</a:t>
            </a:r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Una empresa de venta de electrodomésticos tiene clientes, pedidos y productos. Desea modelar a través de un DER cómo se implementaría la Base de Datos: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Detectar las </a:t>
            </a:r>
            <a:r>
              <a:rPr lang="es" sz="1500" b="1"/>
              <a:t>entidades</a:t>
            </a:r>
            <a:r>
              <a:rPr lang="es" sz="1500"/>
              <a:t>: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Detectar los </a:t>
            </a:r>
            <a:r>
              <a:rPr lang="es" sz="1500" b="1"/>
              <a:t>atributos</a:t>
            </a:r>
            <a:r>
              <a:rPr lang="es" sz="1500"/>
              <a:t>: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grpSp>
        <p:nvGrpSpPr>
          <p:cNvPr id="367" name="Google Shape;367;p21"/>
          <p:cNvGrpSpPr/>
          <p:nvPr/>
        </p:nvGrpSpPr>
        <p:grpSpPr>
          <a:xfrm>
            <a:off x="1576800" y="2248498"/>
            <a:ext cx="5990452" cy="381902"/>
            <a:chOff x="2147850" y="2210248"/>
            <a:chExt cx="5990452" cy="381902"/>
          </a:xfrm>
        </p:grpSpPr>
        <p:grpSp>
          <p:nvGrpSpPr>
            <p:cNvPr id="368" name="Google Shape;368;p21"/>
            <p:cNvGrpSpPr/>
            <p:nvPr/>
          </p:nvGrpSpPr>
          <p:grpSpPr>
            <a:xfrm>
              <a:off x="2605951" y="2210250"/>
              <a:ext cx="5532351" cy="381900"/>
              <a:chOff x="1987526" y="1970100"/>
              <a:chExt cx="5532351" cy="381900"/>
            </a:xfrm>
          </p:grpSpPr>
          <p:sp>
            <p:nvSpPr>
              <p:cNvPr id="369" name="Google Shape;369;p21"/>
              <p:cNvSpPr/>
              <p:nvPr/>
            </p:nvSpPr>
            <p:spPr>
              <a:xfrm>
                <a:off x="1987526" y="1970100"/>
                <a:ext cx="991200" cy="381900"/>
              </a:xfrm>
              <a:prstGeom prst="rect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1100" b="0" i="1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Clientes</a:t>
                </a:r>
                <a:endParaRPr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4258102" y="1970100"/>
                <a:ext cx="991200" cy="381900"/>
              </a:xfrm>
              <a:prstGeom prst="rect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1100" b="0" i="1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Pedidos</a:t>
                </a:r>
                <a:endParaRPr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6528677" y="1970100"/>
                <a:ext cx="991200" cy="381900"/>
              </a:xfrm>
              <a:prstGeom prst="rect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1100" b="0" i="1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Productos</a:t>
                </a:r>
                <a:endParaRPr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72" name="Google Shape;37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47850" y="2210248"/>
              <a:ext cx="381900" cy="38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57775" y="2210250"/>
              <a:ext cx="381900" cy="38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67700" y="2210250"/>
              <a:ext cx="381900" cy="38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21"/>
          <p:cNvGrpSpPr/>
          <p:nvPr/>
        </p:nvGrpSpPr>
        <p:grpSpPr>
          <a:xfrm>
            <a:off x="540294" y="3115677"/>
            <a:ext cx="3174147" cy="1437971"/>
            <a:chOff x="159300" y="3042000"/>
            <a:chExt cx="3278400" cy="1485200"/>
          </a:xfrm>
        </p:grpSpPr>
        <p:sp>
          <p:nvSpPr>
            <p:cNvPr id="376" name="Google Shape;376;p21"/>
            <p:cNvSpPr/>
            <p:nvPr/>
          </p:nvSpPr>
          <p:spPr>
            <a:xfrm>
              <a:off x="1302900" y="304200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Clientes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1302900" y="4199300"/>
              <a:ext cx="991200" cy="3279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"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Apellido</a:t>
              </a:r>
              <a:endParaRPr sz="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78" name="Google Shape;378;p21"/>
            <p:cNvGrpSpPr/>
            <p:nvPr/>
          </p:nvGrpSpPr>
          <p:grpSpPr>
            <a:xfrm>
              <a:off x="649550" y="3911700"/>
              <a:ext cx="2297900" cy="327900"/>
              <a:chOff x="675000" y="3835500"/>
              <a:chExt cx="2297900" cy="327900"/>
            </a:xfrm>
          </p:grpSpPr>
          <p:sp>
            <p:nvSpPr>
              <p:cNvPr id="379" name="Google Shape;379;p21"/>
              <p:cNvSpPr/>
              <p:nvPr/>
            </p:nvSpPr>
            <p:spPr>
              <a:xfrm>
                <a:off x="6750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Nombre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19817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Tel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381" name="Google Shape;381;p21"/>
            <p:cNvGrpSpPr/>
            <p:nvPr/>
          </p:nvGrpSpPr>
          <p:grpSpPr>
            <a:xfrm>
              <a:off x="159300" y="3580600"/>
              <a:ext cx="3278400" cy="327900"/>
              <a:chOff x="159300" y="3504400"/>
              <a:chExt cx="3278400" cy="327900"/>
            </a:xfrm>
          </p:grpSpPr>
          <p:sp>
            <p:nvSpPr>
              <p:cNvPr id="382" name="Google Shape;382;p21"/>
              <p:cNvSpPr/>
              <p:nvPr/>
            </p:nvSpPr>
            <p:spPr>
              <a:xfrm>
                <a:off x="1593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DNI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24465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Fec. Nac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384" name="Google Shape;384;p21"/>
            <p:cNvCxnSpPr>
              <a:stCxn id="382" idx="0"/>
              <a:endCxn id="376" idx="2"/>
            </p:cNvCxnSpPr>
            <p:nvPr/>
          </p:nvCxnSpPr>
          <p:spPr>
            <a:xfrm rot="10800000" flipH="1">
              <a:off x="654900" y="342400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1"/>
            <p:cNvCxnSpPr>
              <a:stCxn id="379" idx="0"/>
            </p:cNvCxnSpPr>
            <p:nvPr/>
          </p:nvCxnSpPr>
          <p:spPr>
            <a:xfrm rot="10800000" flipH="1">
              <a:off x="1145150" y="3431700"/>
              <a:ext cx="6522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1"/>
            <p:cNvCxnSpPr>
              <a:stCxn id="377" idx="0"/>
              <a:endCxn id="376" idx="2"/>
            </p:cNvCxnSpPr>
            <p:nvPr/>
          </p:nvCxnSpPr>
          <p:spPr>
            <a:xfrm rot="10800000">
              <a:off x="1798500" y="3423800"/>
              <a:ext cx="0" cy="77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21"/>
            <p:cNvCxnSpPr>
              <a:stCxn id="380" idx="0"/>
              <a:endCxn id="376" idx="2"/>
            </p:cNvCxnSpPr>
            <p:nvPr/>
          </p:nvCxnSpPr>
          <p:spPr>
            <a:xfrm rot="10800000">
              <a:off x="1798450" y="3423900"/>
              <a:ext cx="6534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21"/>
            <p:cNvCxnSpPr>
              <a:stCxn id="383" idx="0"/>
              <a:endCxn id="376" idx="2"/>
            </p:cNvCxnSpPr>
            <p:nvPr/>
          </p:nvCxnSpPr>
          <p:spPr>
            <a:xfrm rot="10800000">
              <a:off x="1798500" y="342400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89" name="Google Shape;389;p21"/>
          <p:cNvGrpSpPr/>
          <p:nvPr/>
        </p:nvGrpSpPr>
        <p:grpSpPr>
          <a:xfrm>
            <a:off x="5324518" y="3041902"/>
            <a:ext cx="3174147" cy="1159516"/>
            <a:chOff x="3589200" y="2927550"/>
            <a:chExt cx="3278400" cy="1197600"/>
          </a:xfrm>
        </p:grpSpPr>
        <p:sp>
          <p:nvSpPr>
            <p:cNvPr id="390" name="Google Shape;390;p21"/>
            <p:cNvSpPr/>
            <p:nvPr/>
          </p:nvSpPr>
          <p:spPr>
            <a:xfrm>
              <a:off x="4732800" y="292755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1" name="Google Shape;391;p21"/>
            <p:cNvGrpSpPr/>
            <p:nvPr/>
          </p:nvGrpSpPr>
          <p:grpSpPr>
            <a:xfrm>
              <a:off x="4155650" y="3797250"/>
              <a:ext cx="2145500" cy="327900"/>
              <a:chOff x="751200" y="3835500"/>
              <a:chExt cx="2145500" cy="327900"/>
            </a:xfrm>
          </p:grpSpPr>
          <p:sp>
            <p:nvSpPr>
              <p:cNvPr id="392" name="Google Shape;392;p21"/>
              <p:cNvSpPr/>
              <p:nvPr/>
            </p:nvSpPr>
            <p:spPr>
              <a:xfrm>
                <a:off x="7512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Nombre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19055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Cant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394" name="Google Shape;394;p21"/>
            <p:cNvGrpSpPr/>
            <p:nvPr/>
          </p:nvGrpSpPr>
          <p:grpSpPr>
            <a:xfrm>
              <a:off x="3589200" y="3466150"/>
              <a:ext cx="3278400" cy="327900"/>
              <a:chOff x="159300" y="3504400"/>
              <a:chExt cx="3278400" cy="327900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1593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Código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4465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Precio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397" name="Google Shape;397;p21"/>
            <p:cNvCxnSpPr>
              <a:stCxn id="395" idx="0"/>
              <a:endCxn id="390" idx="2"/>
            </p:cNvCxnSpPr>
            <p:nvPr/>
          </p:nvCxnSpPr>
          <p:spPr>
            <a:xfrm rot="10800000" flipH="1">
              <a:off x="4084800" y="330955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21"/>
            <p:cNvCxnSpPr>
              <a:stCxn id="392" idx="0"/>
              <a:endCxn id="390" idx="2"/>
            </p:cNvCxnSpPr>
            <p:nvPr/>
          </p:nvCxnSpPr>
          <p:spPr>
            <a:xfrm rot="10800000" flipH="1">
              <a:off x="4651250" y="330945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21"/>
            <p:cNvCxnSpPr>
              <a:stCxn id="393" idx="0"/>
              <a:endCxn id="390" idx="2"/>
            </p:cNvCxnSpPr>
            <p:nvPr/>
          </p:nvCxnSpPr>
          <p:spPr>
            <a:xfrm rot="10800000">
              <a:off x="5228350" y="330945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21"/>
            <p:cNvCxnSpPr>
              <a:stCxn id="396" idx="0"/>
              <a:endCxn id="390" idx="2"/>
            </p:cNvCxnSpPr>
            <p:nvPr/>
          </p:nvCxnSpPr>
          <p:spPr>
            <a:xfrm rot="10800000">
              <a:off x="5228400" y="330955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01" name="Google Shape;401;p21"/>
          <p:cNvGrpSpPr/>
          <p:nvPr/>
        </p:nvGrpSpPr>
        <p:grpSpPr>
          <a:xfrm>
            <a:off x="3576737" y="3187182"/>
            <a:ext cx="2003496" cy="1159516"/>
            <a:chOff x="6520750" y="3005300"/>
            <a:chExt cx="2069300" cy="1197600"/>
          </a:xfrm>
        </p:grpSpPr>
        <p:sp>
          <p:nvSpPr>
            <p:cNvPr id="402" name="Google Shape;402;p21"/>
            <p:cNvSpPr/>
            <p:nvPr/>
          </p:nvSpPr>
          <p:spPr>
            <a:xfrm>
              <a:off x="7021700" y="300530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Pedidos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3" name="Google Shape;403;p21"/>
            <p:cNvGrpSpPr/>
            <p:nvPr/>
          </p:nvGrpSpPr>
          <p:grpSpPr>
            <a:xfrm>
              <a:off x="6520750" y="3875000"/>
              <a:ext cx="2069300" cy="327900"/>
              <a:chOff x="827400" y="3835500"/>
              <a:chExt cx="2069300" cy="327900"/>
            </a:xfrm>
          </p:grpSpPr>
          <p:sp>
            <p:nvSpPr>
              <p:cNvPr id="404" name="Google Shape;404;p21"/>
              <p:cNvSpPr/>
              <p:nvPr/>
            </p:nvSpPr>
            <p:spPr>
              <a:xfrm>
                <a:off x="8274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Nro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19055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Fecha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406" name="Google Shape;406;p21"/>
            <p:cNvCxnSpPr>
              <a:stCxn id="404" idx="0"/>
              <a:endCxn id="402" idx="2"/>
            </p:cNvCxnSpPr>
            <p:nvPr/>
          </p:nvCxnSpPr>
          <p:spPr>
            <a:xfrm rot="10800000" flipH="1">
              <a:off x="7016350" y="3387200"/>
              <a:ext cx="5010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21"/>
            <p:cNvCxnSpPr>
              <a:stCxn id="405" idx="0"/>
              <a:endCxn id="402" idx="2"/>
            </p:cNvCxnSpPr>
            <p:nvPr/>
          </p:nvCxnSpPr>
          <p:spPr>
            <a:xfrm rot="10800000">
              <a:off x="7517250" y="338720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Ejemplo</a:t>
            </a:r>
            <a:endParaRPr/>
          </a:p>
        </p:txBody>
      </p:sp>
      <p:sp>
        <p:nvSpPr>
          <p:cNvPr id="413" name="Google Shape;413;p22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3"/>
            </a:pPr>
            <a:r>
              <a:rPr lang="es" sz="1500"/>
              <a:t>Conocidas las </a:t>
            </a:r>
            <a:r>
              <a:rPr lang="es" sz="1500" b="1"/>
              <a:t>entidades</a:t>
            </a:r>
            <a:r>
              <a:rPr lang="es" sz="1500"/>
              <a:t> y sus </a:t>
            </a:r>
            <a:r>
              <a:rPr lang="es" sz="1500" b="1"/>
              <a:t>atributos</a:t>
            </a:r>
            <a:r>
              <a:rPr lang="es" sz="1500"/>
              <a:t>, establecemos las </a:t>
            </a:r>
            <a:r>
              <a:rPr lang="es" sz="1500" b="1"/>
              <a:t>relaciones </a:t>
            </a:r>
            <a:r>
              <a:rPr lang="es" sz="1500"/>
              <a:t>existentes entre sí: un cliente puede realizar varios pedidos (ya que en cada compra que realice, se efectuará un nuevo pedido) y que un pedido puede tener varios productos (ya que una misma compra/pedido pueden haber más de un artículo encargado).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grpSp>
        <p:nvGrpSpPr>
          <p:cNvPr id="414" name="Google Shape;414;p22"/>
          <p:cNvGrpSpPr/>
          <p:nvPr/>
        </p:nvGrpSpPr>
        <p:grpSpPr>
          <a:xfrm>
            <a:off x="235492" y="2886887"/>
            <a:ext cx="3186933" cy="1443763"/>
            <a:chOff x="159300" y="3042000"/>
            <a:chExt cx="3278400" cy="1485200"/>
          </a:xfrm>
        </p:grpSpPr>
        <p:sp>
          <p:nvSpPr>
            <p:cNvPr id="415" name="Google Shape;415;p22"/>
            <p:cNvSpPr/>
            <p:nvPr/>
          </p:nvSpPr>
          <p:spPr>
            <a:xfrm>
              <a:off x="1302900" y="304200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Clientes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1302900" y="4199300"/>
              <a:ext cx="991200" cy="327900"/>
            </a:xfrm>
            <a:prstGeom prst="ellipse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"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Apellido</a:t>
              </a:r>
              <a:endParaRPr sz="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7" name="Google Shape;417;p22"/>
            <p:cNvGrpSpPr/>
            <p:nvPr/>
          </p:nvGrpSpPr>
          <p:grpSpPr>
            <a:xfrm>
              <a:off x="649550" y="3911700"/>
              <a:ext cx="2297900" cy="327900"/>
              <a:chOff x="675000" y="3835500"/>
              <a:chExt cx="2297900" cy="327900"/>
            </a:xfrm>
          </p:grpSpPr>
          <p:sp>
            <p:nvSpPr>
              <p:cNvPr id="418" name="Google Shape;418;p22"/>
              <p:cNvSpPr/>
              <p:nvPr/>
            </p:nvSpPr>
            <p:spPr>
              <a:xfrm>
                <a:off x="6750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Nombre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19817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Tel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420" name="Google Shape;420;p22"/>
            <p:cNvGrpSpPr/>
            <p:nvPr/>
          </p:nvGrpSpPr>
          <p:grpSpPr>
            <a:xfrm>
              <a:off x="159300" y="3580600"/>
              <a:ext cx="3278400" cy="327900"/>
              <a:chOff x="159300" y="3504400"/>
              <a:chExt cx="3278400" cy="327900"/>
            </a:xfrm>
          </p:grpSpPr>
          <p:sp>
            <p:nvSpPr>
              <p:cNvPr id="421" name="Google Shape;421;p22"/>
              <p:cNvSpPr/>
              <p:nvPr/>
            </p:nvSpPr>
            <p:spPr>
              <a:xfrm>
                <a:off x="1593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DNI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24465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Fec. Nac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423" name="Google Shape;423;p22"/>
            <p:cNvCxnSpPr>
              <a:stCxn id="421" idx="0"/>
              <a:endCxn id="415" idx="2"/>
            </p:cNvCxnSpPr>
            <p:nvPr/>
          </p:nvCxnSpPr>
          <p:spPr>
            <a:xfrm rot="10800000" flipH="1">
              <a:off x="654900" y="342400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22"/>
            <p:cNvCxnSpPr>
              <a:stCxn id="418" idx="0"/>
            </p:cNvCxnSpPr>
            <p:nvPr/>
          </p:nvCxnSpPr>
          <p:spPr>
            <a:xfrm rot="10800000" flipH="1">
              <a:off x="1145150" y="3431700"/>
              <a:ext cx="6522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22"/>
            <p:cNvCxnSpPr>
              <a:stCxn id="416" idx="0"/>
              <a:endCxn id="415" idx="2"/>
            </p:cNvCxnSpPr>
            <p:nvPr/>
          </p:nvCxnSpPr>
          <p:spPr>
            <a:xfrm rot="10800000">
              <a:off x="1798500" y="3423800"/>
              <a:ext cx="0" cy="77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22"/>
            <p:cNvCxnSpPr>
              <a:stCxn id="419" idx="0"/>
              <a:endCxn id="415" idx="2"/>
            </p:cNvCxnSpPr>
            <p:nvPr/>
          </p:nvCxnSpPr>
          <p:spPr>
            <a:xfrm rot="10800000">
              <a:off x="1798450" y="3423900"/>
              <a:ext cx="6534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22"/>
            <p:cNvCxnSpPr>
              <a:stCxn id="422" idx="0"/>
              <a:endCxn id="415" idx="2"/>
            </p:cNvCxnSpPr>
            <p:nvPr/>
          </p:nvCxnSpPr>
          <p:spPr>
            <a:xfrm rot="10800000">
              <a:off x="1798500" y="342400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8" name="Google Shape;428;p22"/>
          <p:cNvGrpSpPr/>
          <p:nvPr/>
        </p:nvGrpSpPr>
        <p:grpSpPr>
          <a:xfrm>
            <a:off x="5704179" y="2882178"/>
            <a:ext cx="3186933" cy="1164187"/>
            <a:chOff x="3589200" y="2927550"/>
            <a:chExt cx="3278400" cy="1197600"/>
          </a:xfrm>
        </p:grpSpPr>
        <p:sp>
          <p:nvSpPr>
            <p:cNvPr id="429" name="Google Shape;429;p22"/>
            <p:cNvSpPr/>
            <p:nvPr/>
          </p:nvSpPr>
          <p:spPr>
            <a:xfrm>
              <a:off x="4732800" y="292755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30" name="Google Shape;430;p22"/>
            <p:cNvGrpSpPr/>
            <p:nvPr/>
          </p:nvGrpSpPr>
          <p:grpSpPr>
            <a:xfrm>
              <a:off x="4155650" y="3797250"/>
              <a:ext cx="2145500" cy="327900"/>
              <a:chOff x="751200" y="3835500"/>
              <a:chExt cx="2145500" cy="327900"/>
            </a:xfrm>
          </p:grpSpPr>
          <p:sp>
            <p:nvSpPr>
              <p:cNvPr id="431" name="Google Shape;431;p22"/>
              <p:cNvSpPr/>
              <p:nvPr/>
            </p:nvSpPr>
            <p:spPr>
              <a:xfrm>
                <a:off x="7512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Nombre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19055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Cant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433" name="Google Shape;433;p22"/>
            <p:cNvGrpSpPr/>
            <p:nvPr/>
          </p:nvGrpSpPr>
          <p:grpSpPr>
            <a:xfrm>
              <a:off x="3589200" y="3466150"/>
              <a:ext cx="3278400" cy="327900"/>
              <a:chOff x="159300" y="3504400"/>
              <a:chExt cx="3278400" cy="327900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1593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Código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2446500" y="35044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Precio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436" name="Google Shape;436;p22"/>
            <p:cNvCxnSpPr>
              <a:stCxn id="434" idx="0"/>
              <a:endCxn id="429" idx="2"/>
            </p:cNvCxnSpPr>
            <p:nvPr/>
          </p:nvCxnSpPr>
          <p:spPr>
            <a:xfrm rot="10800000" flipH="1">
              <a:off x="4084800" y="330955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22"/>
            <p:cNvCxnSpPr>
              <a:stCxn id="431" idx="0"/>
              <a:endCxn id="429" idx="2"/>
            </p:cNvCxnSpPr>
            <p:nvPr/>
          </p:nvCxnSpPr>
          <p:spPr>
            <a:xfrm rot="10800000" flipH="1">
              <a:off x="4651250" y="330945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22"/>
            <p:cNvCxnSpPr>
              <a:stCxn id="432" idx="0"/>
              <a:endCxn id="429" idx="2"/>
            </p:cNvCxnSpPr>
            <p:nvPr/>
          </p:nvCxnSpPr>
          <p:spPr>
            <a:xfrm rot="10800000">
              <a:off x="5228350" y="330945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22"/>
            <p:cNvCxnSpPr>
              <a:stCxn id="435" idx="0"/>
              <a:endCxn id="429" idx="2"/>
            </p:cNvCxnSpPr>
            <p:nvPr/>
          </p:nvCxnSpPr>
          <p:spPr>
            <a:xfrm rot="10800000">
              <a:off x="5228400" y="3309550"/>
              <a:ext cx="1143600" cy="1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0" name="Google Shape;440;p22"/>
          <p:cNvGrpSpPr/>
          <p:nvPr/>
        </p:nvGrpSpPr>
        <p:grpSpPr>
          <a:xfrm>
            <a:off x="3588824" y="2882176"/>
            <a:ext cx="2011567" cy="1164187"/>
            <a:chOff x="6520750" y="3005300"/>
            <a:chExt cx="2069300" cy="1197600"/>
          </a:xfrm>
        </p:grpSpPr>
        <p:sp>
          <p:nvSpPr>
            <p:cNvPr id="441" name="Google Shape;441;p22"/>
            <p:cNvSpPr/>
            <p:nvPr/>
          </p:nvSpPr>
          <p:spPr>
            <a:xfrm>
              <a:off x="7021700" y="3005300"/>
              <a:ext cx="991200" cy="381900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Pedidos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42" name="Google Shape;442;p22"/>
            <p:cNvGrpSpPr/>
            <p:nvPr/>
          </p:nvGrpSpPr>
          <p:grpSpPr>
            <a:xfrm>
              <a:off x="6520750" y="3875000"/>
              <a:ext cx="2069300" cy="327900"/>
              <a:chOff x="827400" y="3835500"/>
              <a:chExt cx="2069300" cy="327900"/>
            </a:xfrm>
          </p:grpSpPr>
          <p:sp>
            <p:nvSpPr>
              <p:cNvPr id="443" name="Google Shape;443;p22"/>
              <p:cNvSpPr/>
              <p:nvPr/>
            </p:nvSpPr>
            <p:spPr>
              <a:xfrm>
                <a:off x="8274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Nro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1905500" y="3835500"/>
                <a:ext cx="991200" cy="327900"/>
              </a:xfrm>
              <a:prstGeom prst="ellipse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s" sz="900" b="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Fecha</a:t>
                </a:r>
                <a:endParaRPr sz="9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445" name="Google Shape;445;p22"/>
            <p:cNvCxnSpPr>
              <a:stCxn id="443" idx="0"/>
              <a:endCxn id="441" idx="2"/>
            </p:cNvCxnSpPr>
            <p:nvPr/>
          </p:nvCxnSpPr>
          <p:spPr>
            <a:xfrm rot="10800000" flipH="1">
              <a:off x="7016350" y="3387200"/>
              <a:ext cx="5010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22"/>
            <p:cNvCxnSpPr>
              <a:stCxn id="444" idx="0"/>
              <a:endCxn id="441" idx="2"/>
            </p:cNvCxnSpPr>
            <p:nvPr/>
          </p:nvCxnSpPr>
          <p:spPr>
            <a:xfrm rot="10800000">
              <a:off x="7517250" y="3387200"/>
              <a:ext cx="5772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47" name="Google Shape;447;p22"/>
          <p:cNvCxnSpPr>
            <a:stCxn id="415" idx="3"/>
            <a:endCxn id="441" idx="1"/>
          </p:cNvCxnSpPr>
          <p:nvPr/>
        </p:nvCxnSpPr>
        <p:spPr>
          <a:xfrm rot="10800000" flipH="1">
            <a:off x="2310731" y="3067710"/>
            <a:ext cx="1765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22"/>
          <p:cNvSpPr/>
          <p:nvPr/>
        </p:nvSpPr>
        <p:spPr>
          <a:xfrm>
            <a:off x="2565900" y="2877806"/>
            <a:ext cx="1296000" cy="381900"/>
          </a:xfrm>
          <a:prstGeom prst="diamond">
            <a:avLst/>
          </a:prstGeom>
          <a:solidFill>
            <a:srgbClr val="F39C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Tiene</a:t>
            </a:r>
            <a:endParaRPr sz="11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9" name="Google Shape;449;p22"/>
          <p:cNvCxnSpPr>
            <a:stCxn id="441" idx="3"/>
            <a:endCxn id="429" idx="1"/>
          </p:cNvCxnSpPr>
          <p:nvPr/>
        </p:nvCxnSpPr>
        <p:spPr>
          <a:xfrm>
            <a:off x="5039343" y="3067799"/>
            <a:ext cx="17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22"/>
          <p:cNvSpPr/>
          <p:nvPr/>
        </p:nvSpPr>
        <p:spPr>
          <a:xfrm>
            <a:off x="5252375" y="2877806"/>
            <a:ext cx="1296000" cy="381900"/>
          </a:xfrm>
          <a:prstGeom prst="diamond">
            <a:avLst/>
          </a:prstGeom>
          <a:solidFill>
            <a:srgbClr val="F39C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Tiene</a:t>
            </a:r>
            <a:endParaRPr sz="11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2299900" y="2755125"/>
            <a:ext cx="30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22"/>
          <p:cNvSpPr txBox="1"/>
          <p:nvPr/>
        </p:nvSpPr>
        <p:spPr>
          <a:xfrm>
            <a:off x="3776138" y="2755125"/>
            <a:ext cx="30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22"/>
          <p:cNvSpPr txBox="1"/>
          <p:nvPr/>
        </p:nvSpPr>
        <p:spPr>
          <a:xfrm>
            <a:off x="5039338" y="2755125"/>
            <a:ext cx="30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22"/>
          <p:cNvSpPr txBox="1"/>
          <p:nvPr/>
        </p:nvSpPr>
        <p:spPr>
          <a:xfrm>
            <a:off x="6522788" y="2755125"/>
            <a:ext cx="30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Diagrama Entidad Relación | Ejemplo</a:t>
            </a:r>
            <a:endParaRPr/>
          </a:p>
        </p:txBody>
      </p:sp>
      <p:sp>
        <p:nvSpPr>
          <p:cNvPr id="460" name="Google Shape;460;p23"/>
          <p:cNvSpPr txBox="1">
            <a:spLocks noGrp="1"/>
          </p:cNvSpPr>
          <p:nvPr>
            <p:ph type="body" idx="1"/>
          </p:nvPr>
        </p:nvSpPr>
        <p:spPr>
          <a:xfrm>
            <a:off x="311700" y="1170125"/>
            <a:ext cx="8280000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4"/>
            </a:pPr>
            <a:r>
              <a:rPr lang="es" sz="1500"/>
              <a:t>Una vez que tenemos el DER lo pasamos a forma de TABLA:</a:t>
            </a:r>
            <a:endParaRPr sz="1500"/>
          </a:p>
        </p:txBody>
      </p:sp>
      <p:graphicFrame>
        <p:nvGraphicFramePr>
          <p:cNvPr id="461" name="Google Shape;461;p23"/>
          <p:cNvGraphicFramePr/>
          <p:nvPr/>
        </p:nvGraphicFramePr>
        <p:xfrm>
          <a:off x="432025" y="1675933"/>
          <a:ext cx="2631575" cy="17759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6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Clientes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RazonSocial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CUIT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2" name="Google Shape;462;p23"/>
          <p:cNvGraphicFramePr/>
          <p:nvPr/>
        </p:nvGraphicFramePr>
        <p:xfrm>
          <a:off x="5579375" y="3498108"/>
          <a:ext cx="2093100" cy="150172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68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1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Código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3" name="Google Shape;463;p23"/>
          <p:cNvGraphicFramePr/>
          <p:nvPr/>
        </p:nvGraphicFramePr>
        <p:xfrm>
          <a:off x="3273363" y="1697196"/>
          <a:ext cx="1968825" cy="174912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47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02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Nro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IdCliente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Fecha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4" name="Google Shape;464;p23"/>
          <p:cNvGraphicFramePr/>
          <p:nvPr/>
        </p:nvGraphicFramePr>
        <p:xfrm>
          <a:off x="5579375" y="1687908"/>
          <a:ext cx="3475050" cy="174912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86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0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Pedido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IdProducto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Cantidad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Tipos de Datos</a:t>
            </a:r>
            <a:endParaRPr/>
          </a:p>
        </p:txBody>
      </p:sp>
      <p:sp>
        <p:nvSpPr>
          <p:cNvPr id="470" name="Google Shape;470;p24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/>
              <a:t>Los </a:t>
            </a:r>
            <a:r>
              <a:rPr lang="es" sz="1650" b="1"/>
              <a:t>atributos de las entidades </a:t>
            </a:r>
            <a:r>
              <a:rPr lang="es" sz="1650"/>
              <a:t>deben cumplir o pueden ser únicamente de ciertos tipos de datos. Entre ellos, los más importantes / utilizados son: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NUMÉRICOS: </a:t>
            </a:r>
            <a:r>
              <a:rPr lang="es" sz="1650"/>
              <a:t>se utilizan para representar valores/atributos de carácter numérico tanto enteros, como decimales.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TEXTO (VARCHAR):</a:t>
            </a:r>
            <a:r>
              <a:rPr lang="es" sz="1650"/>
              <a:t> se utilizan para representar valores de texto, como ser cadenas de caracteres.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DATE (FECHA): </a:t>
            </a:r>
            <a:r>
              <a:rPr lang="es" sz="1650"/>
              <a:t>se utilizan para representar fechas, horas, minutos, segundos, etc.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BOOLEAN (LÓGICO): </a:t>
            </a:r>
            <a:r>
              <a:rPr lang="es" sz="1650"/>
              <a:t>se utilizan para representar valores verdaderos o falsos (</a:t>
            </a:r>
            <a:r>
              <a:rPr lang="es" sz="1650" i="1"/>
              <a:t>true</a:t>
            </a:r>
            <a:r>
              <a:rPr lang="es" sz="1650"/>
              <a:t> or </a:t>
            </a:r>
            <a:r>
              <a:rPr lang="es" sz="1650" i="1"/>
              <a:t>false</a:t>
            </a:r>
            <a:r>
              <a:rPr lang="es" sz="1650"/>
              <a:t>).</a:t>
            </a:r>
            <a:endParaRPr sz="1450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Tipos de Datos</a:t>
            </a:r>
            <a:endParaRPr/>
          </a:p>
        </p:txBody>
      </p:sp>
      <p:sp>
        <p:nvSpPr>
          <p:cNvPr id="476" name="Google Shape;476;p25"/>
          <p:cNvSpPr txBox="1">
            <a:spLocks noGrp="1"/>
          </p:cNvSpPr>
          <p:nvPr>
            <p:ph type="body" idx="1"/>
          </p:nvPr>
        </p:nvSpPr>
        <p:spPr>
          <a:xfrm>
            <a:off x="423300" y="1314400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Los tipos de datos del ejemplo anterior podrían ser los siguientes:</a:t>
            </a:r>
            <a:endParaRPr sz="1500"/>
          </a:p>
        </p:txBody>
      </p:sp>
      <p:graphicFrame>
        <p:nvGraphicFramePr>
          <p:cNvPr id="477" name="Google Shape;477;p25"/>
          <p:cNvGraphicFramePr/>
          <p:nvPr/>
        </p:nvGraphicFramePr>
        <p:xfrm>
          <a:off x="432025" y="1882283"/>
          <a:ext cx="3168925" cy="135932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59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Clientes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Razon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CUIT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VARCHAR(100)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VARCHAR(20)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8" name="Google Shape;478;p25"/>
          <p:cNvGraphicFramePr/>
          <p:nvPr/>
        </p:nvGraphicFramePr>
        <p:xfrm>
          <a:off x="3801500" y="1882308"/>
          <a:ext cx="2291400" cy="12800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67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VARCHAR(20)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9" name="Google Shape;479;p25"/>
          <p:cNvGraphicFramePr/>
          <p:nvPr/>
        </p:nvGraphicFramePr>
        <p:xfrm>
          <a:off x="6216500" y="1882283"/>
          <a:ext cx="2598375" cy="12800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84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Nro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IdCliente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Fecha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0" name="Google Shape;480;p25"/>
          <p:cNvGraphicFramePr/>
          <p:nvPr/>
        </p:nvGraphicFramePr>
        <p:xfrm>
          <a:off x="2776475" y="3352358"/>
          <a:ext cx="3497400" cy="12800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82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IdPedido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IdProducto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Cantidad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Primary key y Foreign Key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Las </a:t>
            </a:r>
            <a:r>
              <a:rPr lang="es" sz="1650" b="1"/>
              <a:t>claves primarias (</a:t>
            </a:r>
            <a:r>
              <a:rPr lang="es" sz="1650" b="1" i="1"/>
              <a:t>Primary Keys</a:t>
            </a:r>
            <a:r>
              <a:rPr lang="es" sz="1650" b="1"/>
              <a:t>)</a:t>
            </a:r>
            <a:r>
              <a:rPr lang="es" sz="1650"/>
              <a:t> son valores que identifican de manera única a cada fila o registro de una tabla, esto quiere decir que no se puede repetir. Por ejemplo: un DNI, un código de producto, etc.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/>
              <a:t>Una </a:t>
            </a:r>
            <a:r>
              <a:rPr lang="es" sz="1650" b="1"/>
              <a:t>clave foránea (</a:t>
            </a:r>
            <a:r>
              <a:rPr lang="es" sz="1650" b="1" i="1"/>
              <a:t>Foreign Key</a:t>
            </a:r>
            <a:r>
              <a:rPr lang="es" sz="1650" b="1"/>
              <a:t>)</a:t>
            </a:r>
            <a:r>
              <a:rPr lang="es" sz="1650"/>
              <a:t> es un campo de una tabla “X” que sirve para enlazar o relacionar entre sí con otra tabla “Y” en la cual el campo de esta tabla es una clave primaria (</a:t>
            </a:r>
            <a:r>
              <a:rPr lang="es" sz="1650" i="1"/>
              <a:t>Primary Key</a:t>
            </a:r>
            <a:r>
              <a:rPr lang="es" sz="1650"/>
              <a:t>). Para que un campo sea una clave, esta tiene que ser una clave primaria en otra tabla.</a:t>
            </a:r>
            <a:endParaRPr sz="16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450" i="1"/>
          </a:p>
        </p:txBody>
      </p:sp>
      <p:pic>
        <p:nvPicPr>
          <p:cNvPr id="487" name="Google Shape;48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675" y="3371025"/>
            <a:ext cx="6191250" cy="11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Primary key y Foreign Key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93" name="Google Shape;493;p27"/>
          <p:cNvSpPr txBox="1">
            <a:spLocks noGrp="1"/>
          </p:cNvSpPr>
          <p:nvPr>
            <p:ph type="body" idx="1"/>
          </p:nvPr>
        </p:nvSpPr>
        <p:spPr>
          <a:xfrm>
            <a:off x="355800" y="1168100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650"/>
              <a:t>En el ejemplo anterior podemos identificar las claves primarias, que identificarán de manera única a cada fila o registro de una tabla</a:t>
            </a:r>
            <a:endParaRPr sz="1450" i="1"/>
          </a:p>
        </p:txBody>
      </p:sp>
      <p:graphicFrame>
        <p:nvGraphicFramePr>
          <p:cNvPr id="494" name="Google Shape;494;p27"/>
          <p:cNvGraphicFramePr/>
          <p:nvPr/>
        </p:nvGraphicFramePr>
        <p:xfrm>
          <a:off x="432025" y="2187083"/>
          <a:ext cx="3175275" cy="137572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5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Clientes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RazonSocial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Telefono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CUIT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es" sz="85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85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es" sz="85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VARCHAR(100)</a:t>
                      </a:r>
                      <a:endParaRPr sz="85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es" sz="85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VARCHAR(20)</a:t>
                      </a:r>
                      <a:endParaRPr sz="85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es" sz="85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sz="85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5" name="Google Shape;495;p27"/>
          <p:cNvGraphicFramePr/>
          <p:nvPr/>
        </p:nvGraphicFramePr>
        <p:xfrm>
          <a:off x="3850150" y="2187083"/>
          <a:ext cx="2630425" cy="1387275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8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VARCHAR(20)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s" sz="8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6" name="Google Shape;496;p27"/>
          <p:cNvGraphicFramePr/>
          <p:nvPr/>
        </p:nvGraphicFramePr>
        <p:xfrm>
          <a:off x="6631675" y="2187083"/>
          <a:ext cx="2290325" cy="12800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6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Nro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IdCliente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Fecha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7" name="Google Shape;497;p27"/>
          <p:cNvSpPr/>
          <p:nvPr/>
        </p:nvSpPr>
        <p:spPr>
          <a:xfrm>
            <a:off x="507700" y="1973487"/>
            <a:ext cx="314400" cy="73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4190950" y="1970003"/>
            <a:ext cx="314400" cy="73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6783750" y="1970003"/>
            <a:ext cx="314400" cy="73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0" name="Google Shape;500;p27"/>
          <p:cNvGraphicFramePr/>
          <p:nvPr/>
        </p:nvGraphicFramePr>
        <p:xfrm>
          <a:off x="2776475" y="3733358"/>
          <a:ext cx="3497400" cy="1280050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82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ItemPedidos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IdPedido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IdProducto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Cantidad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DOUBLE</a:t>
                      </a:r>
                      <a:endParaRPr sz="9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1" name="Google Shape;501;p27"/>
          <p:cNvSpPr/>
          <p:nvPr/>
        </p:nvSpPr>
        <p:spPr>
          <a:xfrm>
            <a:off x="3029576" y="3636323"/>
            <a:ext cx="254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1251800" y="41272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7"/>
          <p:cNvSpPr/>
          <p:nvPr/>
        </p:nvSpPr>
        <p:spPr>
          <a:xfrm>
            <a:off x="3702976" y="3636323"/>
            <a:ext cx="254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s"/>
              <a:t>Instalación de una base de datos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9" name="Google Shape;509;p28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/>
              <a:t>Para trabajar con bases de datos debemos instalar: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Motor de base de datos</a:t>
            </a:r>
            <a:r>
              <a:rPr lang="es" sz="1650"/>
              <a:t>, el motor de almacenamiento es el componente de software subyacente de un sistema de administración de la base de datos (SGBD).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Gestor de base de datos (SGBD)</a:t>
            </a:r>
            <a:r>
              <a:rPr lang="es" sz="1650"/>
              <a:t>, </a:t>
            </a:r>
            <a:r>
              <a:rPr lang="es" sz="1550"/>
              <a:t>software intermediario entre un usuario (cliente) y el servidor de BD que provee el servicio de almacenamiento.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s" sz="1650" b="1"/>
              <a:t>Cliente</a:t>
            </a:r>
            <a:r>
              <a:rPr lang="es" sz="1650"/>
              <a:t>: aplicación con la cual nos vamos a conectar con nuestra Base de Datos: </a:t>
            </a:r>
            <a:r>
              <a:rPr lang="es" sz="1650" i="1"/>
              <a:t>MySQL Workbench, phpMyAdmin, etc.</a:t>
            </a:r>
            <a:endParaRPr sz="1650"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650" b="1"/>
              <a:t>Importante</a:t>
            </a:r>
            <a:r>
              <a:rPr lang="es" sz="1650"/>
              <a:t>: Para la instalación se recomienda ver los tutoriales que aparecen en esta presentación y utilizar los archivos que están en el Aula Virtual y la carpeta de Drive compartida.</a:t>
            </a:r>
            <a:endParaRPr sz="1450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Instalación MySQL Server | Paso a paso</a:t>
            </a: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Descargar el instalador de </a:t>
            </a:r>
            <a:r>
              <a:rPr lang="es" sz="1650" u="sng">
                <a:solidFill>
                  <a:schemeClr val="hlink"/>
                </a:solidFill>
                <a:hlinkClick r:id="rId3"/>
              </a:rPr>
              <a:t>https://dev.mysql.com/downloads/installer/</a:t>
            </a:r>
            <a:r>
              <a:rPr lang="es" sz="1650"/>
              <a:t> 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Ejecutar el instalador y seleccionar </a:t>
            </a:r>
            <a:r>
              <a:rPr lang="es" sz="1650" b="1"/>
              <a:t>Server Only Execute</a:t>
            </a:r>
            <a:r>
              <a:rPr lang="es" sz="1650"/>
              <a:t>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Darle a </a:t>
            </a:r>
            <a:r>
              <a:rPr lang="es" sz="1650" i="1"/>
              <a:t>next </a:t>
            </a:r>
            <a:r>
              <a:rPr lang="es" sz="1650"/>
              <a:t>hasta llegar a la pantalla </a:t>
            </a:r>
            <a:r>
              <a:rPr lang="es" sz="1650" b="1"/>
              <a:t>Authentication Method</a:t>
            </a:r>
            <a:r>
              <a:rPr lang="es" sz="1650"/>
              <a:t>: Seleccionar </a:t>
            </a:r>
            <a:r>
              <a:rPr lang="es" sz="1650" i="1"/>
              <a:t>Use Legacy Authentication Method</a:t>
            </a:r>
            <a:r>
              <a:rPr lang="es" sz="1650"/>
              <a:t>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En la siguiente pantalla </a:t>
            </a:r>
            <a:r>
              <a:rPr lang="es" sz="1650" i="1"/>
              <a:t>setear </a:t>
            </a:r>
            <a:r>
              <a:rPr lang="es" sz="1650"/>
              <a:t>contraseña para el usuario root en </a:t>
            </a:r>
            <a:r>
              <a:rPr lang="es" sz="1650" i="1"/>
              <a:t>MySQL Root Password</a:t>
            </a:r>
            <a:r>
              <a:rPr lang="es" sz="1650"/>
              <a:t>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Darle next y al llegar a </a:t>
            </a:r>
            <a:r>
              <a:rPr lang="es" sz="1650" b="1"/>
              <a:t>Apply Configuration</a:t>
            </a:r>
            <a:r>
              <a:rPr lang="es" sz="1650"/>
              <a:t> apretar </a:t>
            </a:r>
            <a:r>
              <a:rPr lang="es" sz="1650" i="1"/>
              <a:t>Execute</a:t>
            </a:r>
            <a:r>
              <a:rPr lang="es" sz="1650"/>
              <a:t>.</a:t>
            </a: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650" b="1"/>
              <a:t>Importante</a:t>
            </a:r>
            <a:r>
              <a:rPr lang="es" sz="1650"/>
              <a:t>: Para la instalación se recomienda ver los tutoriales que aparecen en esta presentación y utilizar los archivos que están en el Aula Virtual y la carpeta de Drive compartida.</a:t>
            </a:r>
            <a:endParaRPr sz="16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Herramientas para manejo de Base de Datos</a:t>
            </a: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/>
              <a:t>MYSQL WORKBENCH: </a:t>
            </a:r>
            <a:r>
              <a:rPr lang="es" sz="1200"/>
              <a:t>Es una herramienta visual de diseño de bases de datos que integra desarrollo de software, administración de bases de datos, diseño de bases de datos, creación y mantenimiento para el sistema de base de datos MySQL.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/>
              <a:t>PHPMYADMIN: </a:t>
            </a:r>
            <a:r>
              <a:rPr lang="es" sz="1200"/>
              <a:t>Es una herramienta escrita en PHP con la intención de manejar la administración de MySQL a través de páginas web, utilizando Internet.</a:t>
            </a:r>
            <a:br>
              <a:rPr lang="es" sz="1200"/>
            </a:br>
            <a:r>
              <a:rPr lang="es" sz="1200"/>
              <a:t>Puede crear y eliminar Bases de Datos, crear, eliminar y alterar tablas, borrar, editar y añadir campos, ejecutar cualquier sentencia SQL, administrar claves en campos, administrar privilegios y exportar datos en varios formatos.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4775" y="1152475"/>
            <a:ext cx="2167536" cy="1639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2400" y="2928925"/>
            <a:ext cx="2167925" cy="1639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Herramientas para manejo de Base de Datos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 b="1"/>
              <a:t>VISUAL STUDIO CODE:</a:t>
            </a:r>
            <a:r>
              <a:rPr lang="es" sz="1650"/>
              <a:t> 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Descargar las siguientes extensiones en VSCode:</a:t>
            </a: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Cerrar y volver a abrir Visual Studio Code.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Apretar el símbolo + en el apartado MySQL. Al ser la primera vez que se configura no aparecerá ninguna base de datos:	</a:t>
            </a:r>
            <a:endParaRPr sz="1650"/>
          </a:p>
        </p:txBody>
      </p:sp>
      <p:pic>
        <p:nvPicPr>
          <p:cNvPr id="531" name="Google Shape;5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6799" y="2084511"/>
            <a:ext cx="3053001" cy="8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1"/>
          <p:cNvPicPr preferRelativeResize="0"/>
          <p:nvPr/>
        </p:nvPicPr>
        <p:blipFill rotWithShape="1">
          <a:blip r:embed="rId4">
            <a:alphaModFix/>
          </a:blip>
          <a:srcRect t="71187" r="50159" b="12454"/>
          <a:stretch/>
        </p:blipFill>
        <p:spPr>
          <a:xfrm>
            <a:off x="3740250" y="3845050"/>
            <a:ext cx="1663500" cy="7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Herramientas para manejo de Base de Datos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38" name="Google Shape;538;p32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 b="1"/>
              <a:t>VISUAL STUDIO CODE (continuación):</a:t>
            </a:r>
            <a:r>
              <a:rPr lang="es" sz="1650"/>
              <a:t> </a:t>
            </a: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0"/>
              <a:buAutoNum type="arabicPeriod" startAt="4"/>
            </a:pPr>
            <a:r>
              <a:rPr lang="es" sz="1650"/>
              <a:t>Rellenar usuario y contraseña, los demás datos (puerto y SSL) y apretar ENTER.</a:t>
            </a: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 startAt="4"/>
            </a:pPr>
            <a:r>
              <a:rPr lang="es" sz="1650"/>
              <a:t>Deberá aparecer localhost:</a:t>
            </a:r>
            <a:endParaRPr sz="1650"/>
          </a:p>
        </p:txBody>
      </p:sp>
      <p:pic>
        <p:nvPicPr>
          <p:cNvPr id="539" name="Google Shape;539;p32"/>
          <p:cNvPicPr preferRelativeResize="0"/>
          <p:nvPr/>
        </p:nvPicPr>
        <p:blipFill rotWithShape="1">
          <a:blip r:embed="rId3">
            <a:alphaModFix/>
          </a:blip>
          <a:srcRect r="16359"/>
          <a:stretch/>
        </p:blipFill>
        <p:spPr>
          <a:xfrm>
            <a:off x="739138" y="2334875"/>
            <a:ext cx="7648324" cy="8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2"/>
          <p:cNvPicPr preferRelativeResize="0"/>
          <p:nvPr/>
        </p:nvPicPr>
        <p:blipFill rotWithShape="1">
          <a:blip r:embed="rId4">
            <a:alphaModFix/>
          </a:blip>
          <a:srcRect t="21864" r="51660" b="33384"/>
          <a:stretch/>
        </p:blipFill>
        <p:spPr>
          <a:xfrm>
            <a:off x="3282672" y="3608525"/>
            <a:ext cx="2578700" cy="10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Conectarse al servidor MySQL</a:t>
            </a:r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Para que un programa cliente (</a:t>
            </a:r>
            <a:r>
              <a:rPr lang="es" i="1"/>
              <a:t>VSCode, MySQL Workbench, phpMyAdmin, etc.</a:t>
            </a:r>
            <a:r>
              <a:rPr lang="es"/>
              <a:t>) se conecte al servidor MySQL, debés utilizar los parámetros de conexión adecuados, como el nombre del host donde se ejecuta el servidor y el nombre de usuario y contraseña de tu cuenta MySQL.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Cada parámetro de conexión tiene un valor predeterminado, pero puede anular los valores predeterminados según sea necesario utilizando las opciones del programa especificadas en la línea de comandos o en un archivo de opciones.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i="1"/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400" y="1152474"/>
            <a:ext cx="3999900" cy="254771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3"/>
          <p:cNvSpPr txBox="1">
            <a:spLocks noGrp="1"/>
          </p:cNvSpPr>
          <p:nvPr>
            <p:ph type="body" idx="1"/>
          </p:nvPr>
        </p:nvSpPr>
        <p:spPr>
          <a:xfrm>
            <a:off x="4832400" y="3909925"/>
            <a:ext cx="3999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000" b="1"/>
              <a:t>MySQL Workbench</a:t>
            </a:r>
            <a:r>
              <a:rPr lang="es" sz="1000"/>
              <a:t>: En MySQL Connections deben establecer una nueva conexión con el signo + y poner los datos de la nueva conexión.</a:t>
            </a:r>
            <a:endParaRPr sz="1000"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Crear una base de datos de prueba</a:t>
            </a:r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 b="1"/>
              <a:t>WORLD.SQL:</a:t>
            </a:r>
            <a:r>
              <a:rPr lang="es" sz="1650"/>
              <a:t> Los pasos se detallan para </a:t>
            </a:r>
            <a:r>
              <a:rPr lang="es" sz="1650" b="1"/>
              <a:t>VSCode </a:t>
            </a:r>
            <a:r>
              <a:rPr lang="es" sz="1650"/>
              <a:t>pero para MySQL Workbench y phpMyAdmin resultan similares.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Descargar </a:t>
            </a:r>
            <a:r>
              <a:rPr lang="es" sz="1650" b="1"/>
              <a:t>world.sql </a:t>
            </a:r>
            <a:r>
              <a:rPr lang="es" sz="1650"/>
              <a:t>del Aula Virtual y abrir con Visual Studio Code.</a:t>
            </a:r>
            <a:endParaRPr sz="1650"/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lang="es" sz="1650"/>
              <a:t>Apretar botón derecho &gt; Run SQL Query.</a:t>
            </a:r>
            <a:endParaRPr sz="1450" i="1"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9063" y="2717350"/>
            <a:ext cx="3469750" cy="19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33" y="2717345"/>
            <a:ext cx="2262725" cy="13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Ver una BD y acceder a tablas</a:t>
            </a:r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650"/>
              <a:t>Una vez que nos conectamos al LocalHost, previa conexión con XAMPP, podremos acceder a ver las bases de datos y sus tablas:</a:t>
            </a:r>
            <a:endParaRPr sz="1450" i="1"/>
          </a:p>
        </p:txBody>
      </p:sp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3475" y="2042150"/>
            <a:ext cx="4837101" cy="25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5"/>
          <p:cNvSpPr/>
          <p:nvPr/>
        </p:nvSpPr>
        <p:spPr>
          <a:xfrm>
            <a:off x="693875" y="2409475"/>
            <a:ext cx="991200" cy="6594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(schemas)</a:t>
            </a:r>
            <a:endParaRPr sz="11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693875" y="3336850"/>
            <a:ext cx="991200" cy="6594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Tablas (entidades)</a:t>
            </a:r>
            <a:endParaRPr sz="11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6990575" y="3241250"/>
            <a:ext cx="1235700" cy="6594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Registros seleccionados</a:t>
            </a:r>
            <a:endParaRPr sz="11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8" name="Google Shape;568;p35"/>
          <p:cNvCxnSpPr>
            <a:stCxn id="565" idx="3"/>
          </p:cNvCxnSpPr>
          <p:nvPr/>
        </p:nvCxnSpPr>
        <p:spPr>
          <a:xfrm>
            <a:off x="1685075" y="2739175"/>
            <a:ext cx="590400" cy="333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9" name="Google Shape;569;p35"/>
          <p:cNvCxnSpPr>
            <a:stCxn id="566" idx="3"/>
          </p:cNvCxnSpPr>
          <p:nvPr/>
        </p:nvCxnSpPr>
        <p:spPr>
          <a:xfrm rot="10800000" flipH="1">
            <a:off x="1685075" y="3011650"/>
            <a:ext cx="638100" cy="6549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0" name="Google Shape;570;p35"/>
          <p:cNvCxnSpPr>
            <a:endCxn id="567" idx="1"/>
          </p:cNvCxnSpPr>
          <p:nvPr/>
        </p:nvCxnSpPr>
        <p:spPr>
          <a:xfrm>
            <a:off x="5610275" y="3366950"/>
            <a:ext cx="1380300" cy="2040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1" name="Google Shape;571;p35"/>
          <p:cNvSpPr/>
          <p:nvPr/>
        </p:nvSpPr>
        <p:spPr>
          <a:xfrm>
            <a:off x="4610100" y="2609850"/>
            <a:ext cx="3876675" cy="1009650"/>
          </a:xfrm>
          <a:custGeom>
            <a:avLst/>
            <a:gdLst/>
            <a:ahLst/>
            <a:cxnLst/>
            <a:rect l="l" t="t" r="r" b="b"/>
            <a:pathLst>
              <a:path w="155067" h="40386" extrusionOk="0">
                <a:moveTo>
                  <a:pt x="144780" y="40386"/>
                </a:moveTo>
                <a:lnTo>
                  <a:pt x="155067" y="40386"/>
                </a:lnTo>
                <a:lnTo>
                  <a:pt x="155067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Creando nuestra primer BD</a:t>
            </a:r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body" idx="1"/>
          </p:nvPr>
        </p:nvSpPr>
        <p:spPr>
          <a:xfrm>
            <a:off x="432000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Crearemos nuestra primera BD llamada </a:t>
            </a:r>
            <a:r>
              <a:rPr lang="es" sz="1500" b="1"/>
              <a:t>empleados_departamentos</a:t>
            </a:r>
            <a:r>
              <a:rPr lang="es" sz="1500"/>
              <a:t>. Utilizaremos el archivo </a:t>
            </a:r>
            <a:r>
              <a:rPr lang="es" sz="1500" i="1"/>
              <a:t>bd_empleados_departamentos.sql</a:t>
            </a:r>
            <a:r>
              <a:rPr lang="es" sz="1500"/>
              <a:t> para ejecutar la sentencia SQL que la crea. Para ello seguiremos los siguientes pasos: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Abrir el archivo que contiene la sentencia SQL.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Crear una nueva consulta SQL y pegar todo el texto dentro.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Ejecutar desde el ícono del rayo.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Quedará creada la Base de Datos con dos tablas: </a:t>
            </a:r>
            <a:r>
              <a:rPr lang="es" sz="1500" i="1"/>
              <a:t>departamentos</a:t>
            </a:r>
            <a:r>
              <a:rPr lang="es" sz="1500"/>
              <a:t> y </a:t>
            </a:r>
            <a:r>
              <a:rPr lang="es" sz="1500" i="1"/>
              <a:t>empleados</a:t>
            </a:r>
            <a:endParaRPr sz="1500" i="1"/>
          </a:p>
        </p:txBody>
      </p:sp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5475" y="3443875"/>
            <a:ext cx="2333050" cy="11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Creando nuestra primer BD</a:t>
            </a: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body" idx="1"/>
          </p:nvPr>
        </p:nvSpPr>
        <p:spPr>
          <a:xfrm>
            <a:off x="432000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/>
              <a:t>Para </a:t>
            </a:r>
            <a:r>
              <a:rPr lang="es" sz="1500" b="1"/>
              <a:t>crear una tabla </a:t>
            </a:r>
            <a:r>
              <a:rPr lang="es" sz="1500"/>
              <a:t>utilizamos </a:t>
            </a:r>
            <a:r>
              <a:rPr lang="es" sz="1500">
                <a:latin typeface="Consolas"/>
                <a:ea typeface="Consolas"/>
                <a:cs typeface="Consolas"/>
                <a:sym typeface="Consolas"/>
              </a:rPr>
              <a:t>CREATE TABLE</a:t>
            </a:r>
            <a:r>
              <a:rPr lang="es" sz="1500"/>
              <a:t> e indicamos cuáles son las columnas (atributos/campos) que conformarán nuestra tabla </a:t>
            </a:r>
            <a:r>
              <a:rPr lang="es" sz="1500" b="1">
                <a:solidFill>
                  <a:srgbClr val="F39C12"/>
                </a:solidFill>
              </a:rPr>
              <a:t>(1)</a:t>
            </a:r>
            <a:r>
              <a:rPr lang="es" sz="1500"/>
              <a:t>.</a:t>
            </a:r>
            <a:br>
              <a:rPr lang="es" sz="1500"/>
            </a:br>
            <a:r>
              <a:rPr lang="es" sz="1500"/>
              <a:t>Para agregar registros utilizamos </a:t>
            </a:r>
            <a:r>
              <a:rPr lang="es" sz="1500">
                <a:latin typeface="Consolas"/>
                <a:ea typeface="Consolas"/>
                <a:cs typeface="Consolas"/>
                <a:sym typeface="Consolas"/>
              </a:rPr>
              <a:t>INSERT INTO nombredelatabla VALUES</a:t>
            </a:r>
            <a:r>
              <a:rPr lang="es" sz="1500"/>
              <a:t> y estos datos van separados por comas en el mismo orden en que fueron incorporados los campos </a:t>
            </a:r>
            <a:r>
              <a:rPr lang="es" sz="1500" b="1">
                <a:solidFill>
                  <a:srgbClr val="F39C12"/>
                </a:solidFill>
              </a:rPr>
              <a:t>(2)</a:t>
            </a:r>
            <a:r>
              <a:rPr lang="es" sz="1500"/>
              <a:t>. Los datos serán incorporados en la tabla </a:t>
            </a:r>
            <a:r>
              <a:rPr lang="es" sz="1500" b="1">
                <a:solidFill>
                  <a:srgbClr val="F39C12"/>
                </a:solidFill>
              </a:rPr>
              <a:t>(3)</a:t>
            </a:r>
            <a:r>
              <a:rPr lang="es" sz="1500"/>
              <a:t>.</a:t>
            </a:r>
            <a:endParaRPr sz="1500" i="1"/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97" y="2771775"/>
            <a:ext cx="5281600" cy="1247150"/>
          </a:xfrm>
          <a:prstGeom prst="rect">
            <a:avLst/>
          </a:prstGeom>
          <a:noFill/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0425" y="3081345"/>
            <a:ext cx="3867150" cy="1472400"/>
          </a:xfrm>
          <a:prstGeom prst="rect">
            <a:avLst/>
          </a:prstGeom>
          <a:noFill/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799" y="3586349"/>
            <a:ext cx="1791275" cy="1036550"/>
          </a:xfrm>
          <a:prstGeom prst="rect">
            <a:avLst/>
          </a:prstGeom>
          <a:noFill/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588" name="Google Shape;588;p37"/>
          <p:cNvSpPr/>
          <p:nvPr/>
        </p:nvSpPr>
        <p:spPr>
          <a:xfrm>
            <a:off x="509600" y="2771775"/>
            <a:ext cx="352500" cy="352500"/>
          </a:xfrm>
          <a:prstGeom prst="ellipse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3400425" y="3081350"/>
            <a:ext cx="352500" cy="352500"/>
          </a:xfrm>
          <a:prstGeom prst="ellipse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6400800" y="3586350"/>
            <a:ext cx="352500" cy="352500"/>
          </a:xfrm>
          <a:prstGeom prst="ellipse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4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Ver los datos de las tablas</a:t>
            </a:r>
            <a:endParaRPr/>
          </a:p>
        </p:txBody>
      </p:sp>
      <p:sp>
        <p:nvSpPr>
          <p:cNvPr id="596" name="Google Shape;596;p38"/>
          <p:cNvSpPr txBox="1">
            <a:spLocks noGrp="1"/>
          </p:cNvSpPr>
          <p:nvPr>
            <p:ph type="body" idx="1"/>
          </p:nvPr>
        </p:nvSpPr>
        <p:spPr>
          <a:xfrm>
            <a:off x="432000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Haciendo clic con el botón derecho en nuestra tabla y seleccionando </a:t>
            </a:r>
            <a:r>
              <a:rPr lang="es" sz="1500" b="1"/>
              <a:t>Select Rows – Limit 1000 </a:t>
            </a:r>
            <a:r>
              <a:rPr lang="es" sz="1500"/>
              <a:t>veremos los resultados de nuestra primer consulta SQL: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500" i="1"/>
          </a:p>
        </p:txBody>
      </p:sp>
      <p:pic>
        <p:nvPicPr>
          <p:cNvPr id="597" name="Google Shape;59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550" y="2040139"/>
            <a:ext cx="6638925" cy="1999875"/>
          </a:xfrm>
          <a:prstGeom prst="rect">
            <a:avLst/>
          </a:prstGeom>
          <a:noFill/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598" name="Google Shape;598;p38"/>
          <p:cNvSpPr txBox="1">
            <a:spLocks noGrp="1"/>
          </p:cNvSpPr>
          <p:nvPr>
            <p:ph type="body" idx="1"/>
          </p:nvPr>
        </p:nvSpPr>
        <p:spPr>
          <a:xfrm>
            <a:off x="5567375" y="3332025"/>
            <a:ext cx="2424000" cy="70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200"/>
              <a:t>Con CTRL + Enter </a:t>
            </a:r>
            <a:r>
              <a:rPr lang="es" sz="1100" b="1" i="1"/>
              <a:t>ejecutamos</a:t>
            </a:r>
            <a:r>
              <a:rPr lang="es" sz="1200" b="1" i="1"/>
              <a:t> </a:t>
            </a:r>
            <a:r>
              <a:rPr lang="es" sz="1200"/>
              <a:t>la consulta, o con el ícono del rayito:</a:t>
            </a:r>
            <a:endParaRPr sz="1200"/>
          </a:p>
        </p:txBody>
      </p:sp>
      <p:pic>
        <p:nvPicPr>
          <p:cNvPr id="599" name="Google Shape;59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1250" y="3801450"/>
            <a:ext cx="201450" cy="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Claves principales</a:t>
            </a:r>
            <a:endParaRPr/>
          </a:p>
        </p:txBody>
      </p:sp>
      <p:sp>
        <p:nvSpPr>
          <p:cNvPr id="605" name="Google Shape;605;p39"/>
          <p:cNvSpPr txBox="1">
            <a:spLocks noGrp="1"/>
          </p:cNvSpPr>
          <p:nvPr>
            <p:ph type="body" idx="1"/>
          </p:nvPr>
        </p:nvSpPr>
        <p:spPr>
          <a:xfrm>
            <a:off x="432000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Una clave principal es un </a:t>
            </a:r>
            <a:r>
              <a:rPr lang="es" sz="1500" b="1"/>
              <a:t>identificador único para cada registro </a:t>
            </a:r>
            <a:r>
              <a:rPr lang="es" sz="1500"/>
              <a:t>de la tabla. Para definirla tenemos que analizar las claves candidatas, aquellas que podrían ser claves principales, un valor propio de ese registro que identifique </a:t>
            </a:r>
            <a:r>
              <a:rPr lang="es" sz="1500" b="1"/>
              <a:t>de forma única </a:t>
            </a:r>
            <a:r>
              <a:rPr lang="es" sz="1500"/>
              <a:t>esa instancia del dato. Cada registro debería tener un identificador único, para evitar duplicados: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500"/>
          </a:p>
        </p:txBody>
      </p:sp>
      <p:pic>
        <p:nvPicPr>
          <p:cNvPr id="606" name="Google Shape;60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4475" y="2640425"/>
            <a:ext cx="3435051" cy="1982475"/>
          </a:xfrm>
          <a:prstGeom prst="rect">
            <a:avLst/>
          </a:prstGeom>
          <a:noFill/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07" name="Google Shape;607;p39"/>
          <p:cNvSpPr/>
          <p:nvPr/>
        </p:nvSpPr>
        <p:spPr>
          <a:xfrm>
            <a:off x="2918724" y="2791926"/>
            <a:ext cx="314400" cy="46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39C12"/>
          </a:solidFill>
          <a:ln w="9525" cap="flat" cmpd="sng">
            <a:solidFill>
              <a:srgbClr val="FFE6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22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275675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21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23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b="1"/>
              <a:t>SPA y Asincronía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Introducción a SPA.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SPA. ¿Qué es y qué beneficios tiene?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Ejemplo práctico de un SPA en Vue.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Enviar y pedir datos a un servidor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Asincronía.</a:t>
            </a:r>
            <a:endParaRPr sz="9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sz="900"/>
              <a:t>Consumo de API REST a través de fetch y Axios.</a:t>
            </a:r>
            <a:r>
              <a:rPr lang="e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b="1"/>
          </a:p>
        </p:txBody>
      </p:sp>
      <p:sp>
        <p:nvSpPr>
          <p:cNvPr id="166" name="Google Shape;166;p4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Lenguaje y Sublenguajes SQL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 dirty="0"/>
              <a:t>Gestión y manipulación de datos con SQL.</a:t>
            </a:r>
            <a:endParaRPr sz="900" dirty="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 dirty="0"/>
              <a:t>Gestión y manipulación de datos.</a:t>
            </a:r>
            <a:endParaRPr sz="900" dirty="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 dirty="0"/>
              <a:t>Sublenguajes DDL y DML.</a:t>
            </a:r>
            <a:endParaRPr sz="900" dirty="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 dirty="0"/>
              <a:t>Consultas: Estructura consulta SQL. Cláusulas SELECT, FROM, WHERE.</a:t>
            </a:r>
            <a:endParaRPr sz="900" dirty="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 dirty="0"/>
              <a:t>Alias y literales. ORDER BY.</a:t>
            </a:r>
            <a:endParaRPr sz="900" dirty="0"/>
          </a:p>
        </p:txBody>
      </p:sp>
      <p:sp>
        <p:nvSpPr>
          <p:cNvPr id="167" name="Google Shape;167;p4"/>
          <p:cNvSpPr txBox="1">
            <a:spLocks noGrp="1"/>
          </p:cNvSpPr>
          <p:nvPr>
            <p:ph type="title" idx="6"/>
          </p:nvPr>
        </p:nvSpPr>
        <p:spPr>
          <a:xfrm>
            <a:off x="3331525" y="21551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b="1"/>
              <a:t>Introducción a Base de Datos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¿Qué es una Base de datos?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BBDD relacionales y no relacionales.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Entorno MySQL. Instalación. Clientes MySQL.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DER. Entidad, atributo y tipo de datos. Primary key.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Creación de una BD.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900"/>
              <a:t>Backup y restauración de bases de datos.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Exportar una BD (backup)</a:t>
            </a:r>
            <a:endParaRPr/>
          </a:p>
        </p:txBody>
      </p:sp>
      <p:sp>
        <p:nvSpPr>
          <p:cNvPr id="613" name="Google Shape;613;p40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/>
              <a:t>Podemos exportar una Base de datos desde Workbench con el objetivo de hacer un backup:</a:t>
            </a:r>
            <a:endParaRPr sz="1350"/>
          </a:p>
          <a:p>
            <a:pPr marL="457200" lvl="0" indent="-3143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0"/>
              <a:buAutoNum type="arabicPeriod"/>
            </a:pPr>
            <a:r>
              <a:rPr lang="es" sz="1350"/>
              <a:t>Ir a </a:t>
            </a:r>
            <a:r>
              <a:rPr lang="es" sz="1350" b="1"/>
              <a:t>Server – Data export</a:t>
            </a:r>
            <a:endParaRPr sz="1350" b="1"/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rabicPeriod"/>
            </a:pPr>
            <a:r>
              <a:rPr lang="es" sz="1350"/>
              <a:t>Seleccionar la base de datos (</a:t>
            </a:r>
            <a:r>
              <a:rPr lang="es" sz="1350" i="1"/>
              <a:t>schema</a:t>
            </a:r>
            <a:r>
              <a:rPr lang="es" sz="1350"/>
              <a:t>) que se desea exportar del cuadro de la izquierda dentro de Object Selection.</a:t>
            </a:r>
            <a:endParaRPr sz="1350"/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rabicPeriod"/>
            </a:pPr>
            <a:r>
              <a:rPr lang="es" sz="1350"/>
              <a:t>Seleccionar del cuadro de la derecha aquellas tablas que se desean exportar.</a:t>
            </a:r>
            <a:endParaRPr sz="1350"/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rabicPeriod"/>
            </a:pPr>
            <a:r>
              <a:rPr lang="es" sz="1350"/>
              <a:t>Determinar a qué carpeta se exportará la base de datos y cómo se exportarán los datos:</a:t>
            </a:r>
            <a:endParaRPr sz="1350"/>
          </a:p>
          <a:p>
            <a:pPr marL="914400" lvl="1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lphaLcPeriod"/>
            </a:pPr>
            <a:r>
              <a:rPr lang="es" sz="1350"/>
              <a:t>Si elegimos </a:t>
            </a:r>
            <a:r>
              <a:rPr lang="es" sz="1350" b="1"/>
              <a:t>Export to Dump Project Folder </a:t>
            </a:r>
            <a:r>
              <a:rPr lang="es" sz="1350"/>
              <a:t>se exportarán las tablas por separado.</a:t>
            </a:r>
            <a:endParaRPr sz="1350"/>
          </a:p>
          <a:p>
            <a:pPr marL="914400" lvl="1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lphaLcPeriod"/>
            </a:pPr>
            <a:r>
              <a:rPr lang="es" sz="1350"/>
              <a:t>Con </a:t>
            </a:r>
            <a:r>
              <a:rPr lang="es" sz="1350" b="1"/>
              <a:t>Export to Self-Contained File </a:t>
            </a:r>
            <a:r>
              <a:rPr lang="es" sz="1350"/>
              <a:t>podremos darle un nombre al archivo, pero con todas las tablas juntas.</a:t>
            </a:r>
            <a:endParaRPr sz="1350"/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AutoNum type="arabicPeriod"/>
            </a:pPr>
            <a:r>
              <a:rPr lang="es" sz="1350"/>
              <a:t>Hacer clic en </a:t>
            </a:r>
            <a:r>
              <a:rPr lang="es" sz="1350" b="1"/>
              <a:t>Start Export </a:t>
            </a:r>
            <a:r>
              <a:rPr lang="es" sz="1350"/>
              <a:t>y colocar la contraseña del host.</a:t>
            </a:r>
            <a:endParaRPr sz="135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350"/>
          </a:p>
        </p:txBody>
      </p:sp>
      <p:pic>
        <p:nvPicPr>
          <p:cNvPr id="614" name="Google Shape;61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8599" y="3492450"/>
            <a:ext cx="1479725" cy="929800"/>
          </a:xfrm>
          <a:prstGeom prst="rect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Material extra</a:t>
            </a:r>
            <a:endParaRPr/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/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2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Artículos de interés</a:t>
            </a:r>
            <a:endParaRPr sz="27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6" name="Google Shape;626;p42"/>
          <p:cNvSpPr txBox="1"/>
          <p:nvPr/>
        </p:nvSpPr>
        <p:spPr>
          <a:xfrm>
            <a:off x="432000" y="1297200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Material extra: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¿Qué es un gestor de datos y para qué sirve?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¿Qué son las bases de datos NoSQL?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Diagrama entidad relación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¿Qué es y para qué sirve UML?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Lenguaje de definición de datos (DDL)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Curso de SQL de Píldoras informáticas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Cómo hacer un backup de MySQL con phpMyAdmin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3"/>
          <p:cNvSpPr txBox="1"/>
          <p:nvPr/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2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Artículos de interés</a:t>
            </a:r>
            <a:endParaRPr sz="27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2" name="Google Shape;632;p43"/>
          <p:cNvSpPr txBox="1"/>
          <p:nvPr/>
        </p:nvSpPr>
        <p:spPr>
          <a:xfrm>
            <a:off x="432000" y="1297200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Videos: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Instalar XAMPP 2022 para Windows 10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Instalar XAMPP y phpMyAdmin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Instalar XAMPP y MySQL Workbench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Instalar MySQL y MySQL Workbench</a:t>
            </a: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Primer encuentro con una Base de Datos MySQL (MySQL Workbench)</a:t>
            </a: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Primer encuentro con una Base de Datos MySQL (XAMPP y phpMyAdmin)</a:t>
            </a: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Cómo instalar XAMPP en Windows y corregir problemas de puertos y permisos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Sitios e instaladores: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MySQL: </a:t>
            </a:r>
            <a:r>
              <a:rPr lang="es" sz="1500" b="0" i="0" u="sng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https://dev.mysql.com/downloads/installer/</a:t>
            </a:r>
            <a:r>
              <a:rPr lang="es" sz="15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phpmyadmin: </a:t>
            </a: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https://www.phpmyadmin.net/</a:t>
            </a: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ontserrat"/>
              <a:buChar char="●"/>
            </a:pPr>
            <a:r>
              <a:rPr lang="es" sz="15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MySQL Workbench: </a:t>
            </a:r>
            <a:r>
              <a:rPr lang="es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https://dev.mysql.com/downloads/workbench/</a:t>
            </a:r>
            <a:endParaRPr sz="1500" b="0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5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Recordá: 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Realizar los Ejercicios de repaso.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s"/>
              <a:t>Muchas gracias por tu atención.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rPr lang="es"/>
              <a:t>Nos vemos pronto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Bases de Datos</a:t>
            </a:r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600"/>
              <a:t>Una </a:t>
            </a:r>
            <a:r>
              <a:rPr lang="es" sz="1600" b="1">
                <a:latin typeface="Montserrat"/>
                <a:ea typeface="Montserrat"/>
                <a:cs typeface="Montserrat"/>
                <a:sym typeface="Montserrat"/>
              </a:rPr>
              <a:t>base de datos </a:t>
            </a:r>
            <a:r>
              <a:rPr lang="es" sz="1600"/>
              <a:t>es un conjunto de datos pertenecientes a un mismo contexto y almacenados sistemáticamente para su posterior uso. Es una forma de almacenar información en forma más eficiente de lo que sería un archivo de texto.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600"/>
              <a:t>Se crean y mantienen a través de un </a:t>
            </a:r>
            <a:r>
              <a:rPr lang="es" sz="1600" b="1">
                <a:latin typeface="Montserrat"/>
                <a:ea typeface="Montserrat"/>
                <a:cs typeface="Montserrat"/>
                <a:sym typeface="Montserrat"/>
              </a:rPr>
              <a:t>DBMS o motor de base de datos</a:t>
            </a:r>
            <a:r>
              <a:rPr lang="es" sz="1600"/>
              <a:t>, que facilita la definición, construcción, manipulación y compartición de bases de datos entre usuarios y aplicaciones.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600"/>
              <a:t>Contienen datos que pueden diferir entre sí pero poseen relaciones en común. Por ejemplo: alumnos y libros en el contexto de una biblioteca.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¿Por qué son necesarias las bases de datos?</a:t>
            </a:r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26"/>
              <a:t>Si tenemos una empresa es conveniente tener un sistema para registrar ventas, empleados, sueldos, etc. Estos datos pueden guardarse en una </a:t>
            </a:r>
            <a:r>
              <a:rPr lang="es" sz="1526" b="1"/>
              <a:t>base de datos </a:t>
            </a:r>
            <a:r>
              <a:rPr lang="es" sz="1526"/>
              <a:t>con tablas para registrar esa información.</a:t>
            </a:r>
            <a:endParaRPr sz="1526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26"/>
              <a:t>Esta información podrá ser </a:t>
            </a:r>
            <a:r>
              <a:rPr lang="es" sz="1526" b="1"/>
              <a:t>consultada</a:t>
            </a:r>
            <a:r>
              <a:rPr lang="es" sz="1526"/>
              <a:t> por usuarios (</a:t>
            </a:r>
            <a:r>
              <a:rPr lang="es" sz="1526" i="1"/>
              <a:t>vistas</a:t>
            </a:r>
            <a:r>
              <a:rPr lang="es" sz="1526"/>
              <a:t>), </a:t>
            </a:r>
            <a:r>
              <a:rPr lang="es" sz="1526" b="1"/>
              <a:t>administrada</a:t>
            </a:r>
            <a:r>
              <a:rPr lang="es" sz="1526"/>
              <a:t> por un sistema con tablas relacionadas (</a:t>
            </a:r>
            <a:r>
              <a:rPr lang="es" sz="1526" i="1"/>
              <a:t>esquema conceptual</a:t>
            </a:r>
            <a:r>
              <a:rPr lang="es" sz="1526"/>
              <a:t>) y </a:t>
            </a:r>
            <a:r>
              <a:rPr lang="es" sz="1526" b="1"/>
              <a:t>almacenada</a:t>
            </a:r>
            <a:r>
              <a:rPr lang="es" sz="1526"/>
              <a:t> en una base de datos (</a:t>
            </a:r>
            <a:r>
              <a:rPr lang="es" sz="1526" i="1"/>
              <a:t>esquema interno</a:t>
            </a:r>
            <a:r>
              <a:rPr lang="es" sz="1526"/>
              <a:t>). </a:t>
            </a:r>
            <a:r>
              <a:rPr lang="es" sz="1526" u="sng">
                <a:solidFill>
                  <a:schemeClr val="hlink"/>
                </a:solidFill>
                <a:hlinkClick r:id="rId3"/>
              </a:rPr>
              <a:t>Video</a:t>
            </a:r>
            <a:endParaRPr sz="1526"/>
          </a:p>
        </p:txBody>
      </p:sp>
      <p:grpSp>
        <p:nvGrpSpPr>
          <p:cNvPr id="181" name="Google Shape;181;p6"/>
          <p:cNvGrpSpPr/>
          <p:nvPr/>
        </p:nvGrpSpPr>
        <p:grpSpPr>
          <a:xfrm>
            <a:off x="4845306" y="1124171"/>
            <a:ext cx="3999862" cy="3416488"/>
            <a:chOff x="4576796" y="1124149"/>
            <a:chExt cx="4039856" cy="3559213"/>
          </a:xfrm>
        </p:grpSpPr>
        <p:cxnSp>
          <p:nvCxnSpPr>
            <p:cNvPr id="182" name="Google Shape;182;p6"/>
            <p:cNvCxnSpPr/>
            <p:nvPr/>
          </p:nvCxnSpPr>
          <p:spPr>
            <a:xfrm rot="10800000" flipH="1">
              <a:off x="4576796" y="3201849"/>
              <a:ext cx="3873478" cy="8637"/>
            </a:xfrm>
            <a:prstGeom prst="straightConnector1">
              <a:avLst/>
            </a:prstGeom>
            <a:noFill/>
            <a:ln w="9525" cap="flat" cmpd="sng">
              <a:solidFill>
                <a:srgbClr val="F8C82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6"/>
            <p:cNvCxnSpPr/>
            <p:nvPr/>
          </p:nvCxnSpPr>
          <p:spPr>
            <a:xfrm rot="10800000" flipH="1">
              <a:off x="4653698" y="2373360"/>
              <a:ext cx="3873478" cy="8637"/>
            </a:xfrm>
            <a:prstGeom prst="straightConnector1">
              <a:avLst/>
            </a:prstGeom>
            <a:noFill/>
            <a:ln w="9525" cap="flat" cmpd="sng">
              <a:solidFill>
                <a:srgbClr val="F8C823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84" name="Google Shape;184;p6"/>
            <p:cNvSpPr/>
            <p:nvPr/>
          </p:nvSpPr>
          <p:spPr>
            <a:xfrm>
              <a:off x="4762584" y="1481195"/>
              <a:ext cx="1118237" cy="490426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Nivel externo o vistas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4762584" y="2530583"/>
              <a:ext cx="1118237" cy="490426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Nivel conceptual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4762584" y="3674561"/>
              <a:ext cx="1118237" cy="490426"/>
            </a:xfrm>
            <a:prstGeom prst="rect">
              <a:avLst/>
            </a:prstGeom>
            <a:solidFill>
              <a:srgbClr val="F8C8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Nivel interno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7" name="Google Shape;187;p6"/>
            <p:cNvGrpSpPr/>
            <p:nvPr/>
          </p:nvGrpSpPr>
          <p:grpSpPr>
            <a:xfrm>
              <a:off x="5892576" y="1124149"/>
              <a:ext cx="2724076" cy="1104927"/>
              <a:chOff x="5644190" y="597425"/>
              <a:chExt cx="3027760" cy="1228106"/>
            </a:xfrm>
          </p:grpSpPr>
          <p:grpSp>
            <p:nvGrpSpPr>
              <p:cNvPr id="188" name="Google Shape;188;p6"/>
              <p:cNvGrpSpPr/>
              <p:nvPr/>
            </p:nvGrpSpPr>
            <p:grpSpPr>
              <a:xfrm>
                <a:off x="5644190" y="597425"/>
                <a:ext cx="1316400" cy="881465"/>
                <a:chOff x="5628003" y="597425"/>
                <a:chExt cx="1316400" cy="881465"/>
              </a:xfrm>
            </p:grpSpPr>
            <p:sp>
              <p:nvSpPr>
                <p:cNvPr id="189" name="Google Shape;189;p6"/>
                <p:cNvSpPr txBox="1"/>
                <p:nvPr/>
              </p:nvSpPr>
              <p:spPr>
                <a:xfrm>
                  <a:off x="5628003" y="1122490"/>
                  <a:ext cx="1316400" cy="35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es" sz="800" b="1" i="0" u="none" strike="noStrike" cap="none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Usuario final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pic>
              <p:nvPicPr>
                <p:cNvPr id="190" name="Google Shape;190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023575" y="5974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1" name="Google Shape;191;p6"/>
              <p:cNvGrpSpPr/>
              <p:nvPr/>
            </p:nvGrpSpPr>
            <p:grpSpPr>
              <a:xfrm>
                <a:off x="7355550" y="597425"/>
                <a:ext cx="1316400" cy="881465"/>
                <a:chOff x="5628062" y="597425"/>
                <a:chExt cx="1316400" cy="881465"/>
              </a:xfrm>
            </p:grpSpPr>
            <p:sp>
              <p:nvSpPr>
                <p:cNvPr id="192" name="Google Shape;192;p6"/>
                <p:cNvSpPr txBox="1"/>
                <p:nvPr/>
              </p:nvSpPr>
              <p:spPr>
                <a:xfrm>
                  <a:off x="5628062" y="1122490"/>
                  <a:ext cx="1316400" cy="35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es" sz="800" b="1" i="0" u="none" strike="noStrike" cap="none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Usuario final</a:t>
                  </a:r>
                  <a:endParaRPr sz="8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pic>
              <p:nvPicPr>
                <p:cNvPr id="193" name="Google Shape;193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023575" y="5974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4" name="Google Shape;194;p6"/>
              <p:cNvSpPr/>
              <p:nvPr/>
            </p:nvSpPr>
            <p:spPr>
              <a:xfrm>
                <a:off x="5872113" y="1401031"/>
                <a:ext cx="860700" cy="424500"/>
              </a:xfrm>
              <a:prstGeom prst="rect">
                <a:avLst/>
              </a:prstGeom>
              <a:solidFill>
                <a:srgbClr val="FFE66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1100" b="0" i="1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Vista Externa</a:t>
                </a:r>
                <a:endParaRPr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95" name="Google Shape;195;p6"/>
            <p:cNvSpPr/>
            <p:nvPr/>
          </p:nvSpPr>
          <p:spPr>
            <a:xfrm>
              <a:off x="7637294" y="1847154"/>
              <a:ext cx="774372" cy="381923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Vista Externa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68810" y="2610652"/>
              <a:ext cx="1371683" cy="381923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Esquema conceptual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568810" y="3356957"/>
              <a:ext cx="1371683" cy="381923"/>
            </a:xfrm>
            <a:prstGeom prst="rect">
              <a:avLst/>
            </a:prstGeom>
            <a:solidFill>
              <a:srgbClr val="FFE66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Esquema interno</a:t>
              </a:r>
              <a:endParaRPr sz="11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8" name="Google Shape;198;p6"/>
            <p:cNvGrpSpPr/>
            <p:nvPr/>
          </p:nvGrpSpPr>
          <p:grpSpPr>
            <a:xfrm>
              <a:off x="6354671" y="4103258"/>
              <a:ext cx="1799962" cy="580104"/>
              <a:chOff x="6157800" y="3908650"/>
              <a:chExt cx="2000624" cy="644774"/>
            </a:xfrm>
          </p:grpSpPr>
          <p:pic>
            <p:nvPicPr>
              <p:cNvPr id="199" name="Google Shape;199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157800" y="3908650"/>
                <a:ext cx="644774" cy="644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835725" y="3908650"/>
                <a:ext cx="644774" cy="644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513650" y="3908650"/>
                <a:ext cx="644774" cy="644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02" name="Google Shape;202;p6"/>
            <p:cNvCxnSpPr/>
            <p:nvPr/>
          </p:nvCxnSpPr>
          <p:spPr>
            <a:xfrm rot="10800000" flipH="1">
              <a:off x="6641323" y="3919652"/>
              <a:ext cx="1227011" cy="59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6"/>
            <p:cNvCxnSpPr>
              <a:stCxn id="197" idx="2"/>
              <a:endCxn id="200" idx="0"/>
            </p:cNvCxnSpPr>
            <p:nvPr/>
          </p:nvCxnSpPr>
          <p:spPr>
            <a:xfrm>
              <a:off x="7254652" y="3738880"/>
              <a:ext cx="0" cy="36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6"/>
            <p:cNvCxnSpPr>
              <a:endCxn id="199" idx="0"/>
            </p:cNvCxnSpPr>
            <p:nvPr/>
          </p:nvCxnSpPr>
          <p:spPr>
            <a:xfrm flipH="1">
              <a:off x="6644723" y="3925058"/>
              <a:ext cx="900" cy="17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6"/>
            <p:cNvCxnSpPr>
              <a:endCxn id="201" idx="0"/>
            </p:cNvCxnSpPr>
            <p:nvPr/>
          </p:nvCxnSpPr>
          <p:spPr>
            <a:xfrm flipH="1">
              <a:off x="7864581" y="3918758"/>
              <a:ext cx="600" cy="18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7254652" y="2983975"/>
              <a:ext cx="0" cy="36437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7" name="Google Shape;207;p6"/>
            <p:cNvCxnSpPr>
              <a:stCxn id="194" idx="2"/>
            </p:cNvCxnSpPr>
            <p:nvPr/>
          </p:nvCxnSpPr>
          <p:spPr>
            <a:xfrm>
              <a:off x="6484824" y="2229076"/>
              <a:ext cx="551400" cy="36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8" name="Google Shape;208;p6"/>
            <p:cNvCxnSpPr>
              <a:stCxn id="195" idx="2"/>
            </p:cNvCxnSpPr>
            <p:nvPr/>
          </p:nvCxnSpPr>
          <p:spPr>
            <a:xfrm flipH="1">
              <a:off x="7519280" y="2229077"/>
              <a:ext cx="505200" cy="37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Ejemplo de uso de una base de datos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50"/>
              <a:t>.</a:t>
            </a:r>
            <a:endParaRPr sz="16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650"/>
              <a:t>.</a:t>
            </a:r>
            <a:endParaRPr sz="1650" b="1"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337" y="1382850"/>
            <a:ext cx="4709925" cy="32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/>
          <p:nvPr/>
        </p:nvSpPr>
        <p:spPr>
          <a:xfrm>
            <a:off x="322350" y="1481200"/>
            <a:ext cx="1782600" cy="12048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8C8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lang="es" sz="1000" b="1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productos </a:t>
            </a: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existen en la base de datos; al buscarlos, la aplicación consulta la lista de productos de acuerdo a la condición de la búsqueda..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22350" y="3427675"/>
            <a:ext cx="1782600" cy="12048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lang="es" sz="1000" b="1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categorías </a:t>
            </a: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son también datos que se encuentran en la base de datos, por eso se puede contar cuántos productos hay en cada una.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7021650" y="1481200"/>
            <a:ext cx="1782600" cy="10335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8C8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ingresar, los </a:t>
            </a:r>
            <a:r>
              <a:rPr lang="es" sz="1000" b="1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usuarios </a:t>
            </a: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deben haberse dado de alta primero, de esta manera serán ingresados a la base de datos..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7021650" y="3233800"/>
            <a:ext cx="1782600" cy="1347600"/>
          </a:xfrm>
          <a:prstGeom prst="rect">
            <a:avLst/>
          </a:prstGeom>
          <a:solidFill>
            <a:srgbClr val="FFE66D"/>
          </a:solidFill>
          <a:ln w="9525" cap="flat" cmpd="sng">
            <a:solidFill>
              <a:srgbClr val="F8C8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Todos los </a:t>
            </a:r>
            <a:r>
              <a:rPr lang="es" sz="1000" b="1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datos de los productos </a:t>
            </a: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 aparecen en la lista están dentro de la base de datos almacenados (precio, ubicación, vendedor, descripción, etc) 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2228100" y="4046800"/>
            <a:ext cx="4690200" cy="572700"/>
          </a:xfrm>
          <a:prstGeom prst="rect">
            <a:avLst/>
          </a:prstGeom>
          <a:solidFill>
            <a:srgbClr val="F8C8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estos datos podemos empezar a pensar que podemos organizar la información en tablas: productos, proveedores, usuarios, categorías.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Estas tablas tendrán atributos asociados que serán </a:t>
            </a:r>
            <a:r>
              <a:rPr lang="es" sz="1000" b="1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sustantivos</a:t>
            </a:r>
            <a:r>
              <a:rPr lang="es" sz="10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7"/>
          <p:cNvCxnSpPr>
            <a:stCxn id="219" idx="1"/>
          </p:cNvCxnSpPr>
          <p:nvPr/>
        </p:nvCxnSpPr>
        <p:spPr>
          <a:xfrm rot="10800000">
            <a:off x="4905450" y="3781300"/>
            <a:ext cx="2116200" cy="1263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2" name="Google Shape;222;p7"/>
          <p:cNvCxnSpPr>
            <a:stCxn id="216" idx="3"/>
          </p:cNvCxnSpPr>
          <p:nvPr/>
        </p:nvCxnSpPr>
        <p:spPr>
          <a:xfrm>
            <a:off x="2104950" y="2083600"/>
            <a:ext cx="1514700" cy="5166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3" name="Google Shape;223;p7"/>
          <p:cNvCxnSpPr>
            <a:stCxn id="217" idx="3"/>
          </p:cNvCxnSpPr>
          <p:nvPr/>
        </p:nvCxnSpPr>
        <p:spPr>
          <a:xfrm rot="10800000" flipH="1">
            <a:off x="2104950" y="3971875"/>
            <a:ext cx="447900" cy="582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p7"/>
          <p:cNvCxnSpPr>
            <a:stCxn id="218" idx="1"/>
          </p:cNvCxnSpPr>
          <p:nvPr/>
        </p:nvCxnSpPr>
        <p:spPr>
          <a:xfrm rot="10800000">
            <a:off x="6334050" y="1742950"/>
            <a:ext cx="687600" cy="255000"/>
          </a:xfrm>
          <a:prstGeom prst="straightConnector1">
            <a:avLst/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/>
          <p:nvPr/>
        </p:nvSpPr>
        <p:spPr>
          <a:xfrm rot="5400000">
            <a:off x="5267575" y="-1283275"/>
            <a:ext cx="108300" cy="6344400"/>
          </a:xfrm>
          <a:prstGeom prst="leftBracket">
            <a:avLst>
              <a:gd name="adj" fmla="val 57156"/>
            </a:avLst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0" name="Google Shape;230;p8"/>
          <p:cNvGraphicFramePr/>
          <p:nvPr/>
        </p:nvGraphicFramePr>
        <p:xfrm>
          <a:off x="700125" y="1170000"/>
          <a:ext cx="7743750" cy="1925551"/>
        </p:xfrm>
        <a:graphic>
          <a:graphicData uri="http://schemas.openxmlformats.org/drawingml/2006/table">
            <a:tbl>
              <a:tblPr>
                <a:noFill/>
                <a:tableStyleId>{5D9E6DD1-D1FE-40E9-A4A4-558532E1E29C}</a:tableStyleId>
              </a:tblPr>
              <a:tblGrid>
                <a:gridCol w="9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2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Entidad (tabla)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Empleados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8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i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Campos/Atributos (columnas)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75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i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Filas/Registros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DNI</a:t>
                      </a:r>
                      <a:endParaRPr sz="13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Apellido</a:t>
                      </a:r>
                      <a:endParaRPr sz="13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Nombre</a:t>
                      </a:r>
                      <a:endParaRPr sz="13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Fecha Nac.</a:t>
                      </a:r>
                      <a:endParaRPr sz="13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75">
                <a:tc gridSpan="2"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12.345.678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Gómez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Juan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25/09/1945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75">
                <a:tc gridSpan="2"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23.456.789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Fernández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12/07/1973</a:t>
                      </a:r>
                      <a:endParaRPr sz="1300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Google Shape;231;p8"/>
          <p:cNvSpPr/>
          <p:nvPr/>
        </p:nvSpPr>
        <p:spPr>
          <a:xfrm>
            <a:off x="2063719" y="1991323"/>
            <a:ext cx="108300" cy="1039200"/>
          </a:xfrm>
          <a:prstGeom prst="leftBracket">
            <a:avLst>
              <a:gd name="adj" fmla="val 57156"/>
            </a:avLst>
          </a:prstGeom>
          <a:noFill/>
          <a:ln w="1905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dirty="0"/>
              <a:t>SGBD (DBMS) más conocidos</a:t>
            </a:r>
            <a:endParaRPr dirty="0"/>
          </a:p>
        </p:txBody>
      </p:sp>
      <p:sp>
        <p:nvSpPr>
          <p:cNvPr id="237" name="Google Shape;237;p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Existen diferentes Sistemas de Gestión de Base de Datos: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 b="1"/>
              <a:t>Relacionales</a:t>
            </a:r>
            <a:r>
              <a:rPr lang="es" sz="1600"/>
              <a:t>: MySQL, MaríaDB, PostgreSQL, SQL Server, entre otras.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 b="1"/>
              <a:t>No relacionales</a:t>
            </a:r>
            <a:r>
              <a:rPr lang="es" sz="1600"/>
              <a:t>: Mongo DB, Redis, Elasticsearch y Cassandra.</a:t>
            </a:r>
            <a:endParaRPr sz="1600"/>
          </a:p>
        </p:txBody>
      </p: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934" y="3416494"/>
            <a:ext cx="1143500" cy="1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1286" y="2371813"/>
            <a:ext cx="1471556" cy="1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3001" y="3658262"/>
            <a:ext cx="2149781" cy="65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9348" y="3505600"/>
            <a:ext cx="1143500" cy="96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7751" y="2496619"/>
            <a:ext cx="882125" cy="89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32944" y="2460925"/>
            <a:ext cx="965275" cy="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3336</Words>
  <Application>Microsoft Office PowerPoint</Application>
  <PresentationFormat>On-screen Show (16:9)</PresentationFormat>
  <Paragraphs>396</Paragraphs>
  <Slides>46</Slides>
  <Notes>46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Consolas</vt:lpstr>
      <vt:lpstr>Montserrat SemiBold</vt:lpstr>
      <vt:lpstr>Arial</vt:lpstr>
      <vt:lpstr>Montserrat</vt:lpstr>
      <vt:lpstr>Montserrat Medium</vt:lpstr>
      <vt:lpstr>Simple Light</vt:lpstr>
      <vt:lpstr>PowerPoint Presentation</vt:lpstr>
      <vt:lpstr>Introducción a Base de Datos</vt:lpstr>
      <vt:lpstr>Les damos la bienvenida</vt:lpstr>
      <vt:lpstr>Clase 22</vt:lpstr>
      <vt:lpstr>Bases de Datos</vt:lpstr>
      <vt:lpstr>¿Por qué son necesarias las bases de datos?</vt:lpstr>
      <vt:lpstr>Ejemplo de uso de una base de datos</vt:lpstr>
      <vt:lpstr>PowerPoint Presentation</vt:lpstr>
      <vt:lpstr>SGBD (DBMS) más conocidos</vt:lpstr>
      <vt:lpstr>Bases de datos relacionales</vt:lpstr>
      <vt:lpstr>Bases de datos no relacionales</vt:lpstr>
      <vt:lpstr>Bases de datos no relacionales</vt:lpstr>
      <vt:lpstr>Bases de datos no relacionales</vt:lpstr>
      <vt:lpstr>Ubicación de las Bases de Datos</vt:lpstr>
      <vt:lpstr>¿Cómo empezamos a pensar en una BD?</vt:lpstr>
      <vt:lpstr>Abstracción y Modelado de datos</vt:lpstr>
      <vt:lpstr>Modelo Entidad-Relación</vt:lpstr>
      <vt:lpstr>Diagrama Entidad Relación | Componentes</vt:lpstr>
      <vt:lpstr>Diagrama Entidad Relación | Componentes</vt:lpstr>
      <vt:lpstr>Diagrama Entidad Relación | Componentes</vt:lpstr>
      <vt:lpstr>Diagrama Entidad Relación | Ejemplo</vt:lpstr>
      <vt:lpstr>Diagrama Entidad Relación | Ejemplo</vt:lpstr>
      <vt:lpstr>Diagrama Entidad Relación | Ejemplo</vt:lpstr>
      <vt:lpstr>Tipos de Datos</vt:lpstr>
      <vt:lpstr>Tipos de Datos</vt:lpstr>
      <vt:lpstr>Primary key y Foreign Key </vt:lpstr>
      <vt:lpstr>Primary key y Foreign Key </vt:lpstr>
      <vt:lpstr>Instalación de una base de datos  </vt:lpstr>
      <vt:lpstr>Instalación MySQL Server | Paso a paso</vt:lpstr>
      <vt:lpstr>Herramientas para manejo de Base de Datos</vt:lpstr>
      <vt:lpstr>Herramientas para manejo de Base de Datos </vt:lpstr>
      <vt:lpstr>Herramientas para manejo de Base de Datos </vt:lpstr>
      <vt:lpstr>Conectarse al servidor MySQL</vt:lpstr>
      <vt:lpstr>Crear una base de datos de prueba</vt:lpstr>
      <vt:lpstr>Ver una BD y acceder a tablas</vt:lpstr>
      <vt:lpstr>Creando nuestra primer BD</vt:lpstr>
      <vt:lpstr>Creando nuestra primer BD</vt:lpstr>
      <vt:lpstr>Ver los datos de las tablas</vt:lpstr>
      <vt:lpstr>Claves principales</vt:lpstr>
      <vt:lpstr>Exportar una BD (backup)</vt:lpstr>
      <vt:lpstr>Material extra</vt:lpstr>
      <vt:lpstr>PowerPoint Presentation</vt:lpstr>
      <vt:lpstr>PowerPoint Presentation</vt:lpstr>
      <vt:lpstr>No te olvides de dar el presente</vt:lpstr>
      <vt:lpstr>Recordá:  Revisar la Cartelera de Novedades. Hacer tus consultas en el Foro. Realizar los Ejercicios de repaso.  Todo en el Aula Virtual.</vt:lpstr>
      <vt:lpstr>Muchas gracias por tu atención. Nos vemos 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Alejandro Hunt</cp:lastModifiedBy>
  <cp:revision>1</cp:revision>
  <dcterms:modified xsi:type="dcterms:W3CDTF">2024-05-15T19:04:31Z</dcterms:modified>
</cp:coreProperties>
</file>